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notesMasterIdLst>
    <p:notesMasterId r:id="rId117"/>
  </p:notesMasterIdLst>
  <p:sldIdLst>
    <p:sldId id="256" r:id="rId2"/>
    <p:sldId id="278" r:id="rId3"/>
    <p:sldId id="279" r:id="rId4"/>
    <p:sldId id="257" r:id="rId5"/>
    <p:sldId id="258" r:id="rId6"/>
    <p:sldId id="259" r:id="rId7"/>
    <p:sldId id="281" r:id="rId8"/>
    <p:sldId id="260" r:id="rId9"/>
    <p:sldId id="261" r:id="rId10"/>
    <p:sldId id="282" r:id="rId11"/>
    <p:sldId id="263" r:id="rId12"/>
    <p:sldId id="280" r:id="rId13"/>
    <p:sldId id="264" r:id="rId14"/>
    <p:sldId id="265" r:id="rId15"/>
    <p:sldId id="285" r:id="rId16"/>
    <p:sldId id="283" r:id="rId17"/>
    <p:sldId id="284" r:id="rId18"/>
    <p:sldId id="266" r:id="rId19"/>
    <p:sldId id="270" r:id="rId20"/>
    <p:sldId id="286" r:id="rId21"/>
    <p:sldId id="276" r:id="rId22"/>
    <p:sldId id="277" r:id="rId23"/>
    <p:sldId id="287" r:id="rId24"/>
    <p:sldId id="288" r:id="rId25"/>
    <p:sldId id="289" r:id="rId26"/>
    <p:sldId id="290" r:id="rId27"/>
    <p:sldId id="291" r:id="rId28"/>
    <p:sldId id="292" r:id="rId29"/>
    <p:sldId id="293" r:id="rId30"/>
    <p:sldId id="294" r:id="rId31"/>
    <p:sldId id="297" r:id="rId32"/>
    <p:sldId id="295" r:id="rId33"/>
    <p:sldId id="298" r:id="rId34"/>
    <p:sldId id="296" r:id="rId35"/>
    <p:sldId id="302" r:id="rId36"/>
    <p:sldId id="303" r:id="rId37"/>
    <p:sldId id="305" r:id="rId38"/>
    <p:sldId id="306" r:id="rId39"/>
    <p:sldId id="307" r:id="rId40"/>
    <p:sldId id="308" r:id="rId41"/>
    <p:sldId id="309" r:id="rId42"/>
    <p:sldId id="310" r:id="rId43"/>
    <p:sldId id="311" r:id="rId44"/>
    <p:sldId id="327" r:id="rId45"/>
    <p:sldId id="312" r:id="rId46"/>
    <p:sldId id="313" r:id="rId47"/>
    <p:sldId id="314" r:id="rId48"/>
    <p:sldId id="315" r:id="rId49"/>
    <p:sldId id="324" r:id="rId50"/>
    <p:sldId id="316" r:id="rId51"/>
    <p:sldId id="368" r:id="rId52"/>
    <p:sldId id="317" r:id="rId53"/>
    <p:sldId id="318" r:id="rId54"/>
    <p:sldId id="323" r:id="rId55"/>
    <p:sldId id="319" r:id="rId56"/>
    <p:sldId id="320" r:id="rId57"/>
    <p:sldId id="321" r:id="rId58"/>
    <p:sldId id="326" r:id="rId59"/>
    <p:sldId id="328" r:id="rId60"/>
    <p:sldId id="332" r:id="rId61"/>
    <p:sldId id="331" r:id="rId62"/>
    <p:sldId id="329" r:id="rId63"/>
    <p:sldId id="336" r:id="rId64"/>
    <p:sldId id="339" r:id="rId65"/>
    <p:sldId id="337" r:id="rId66"/>
    <p:sldId id="338" r:id="rId67"/>
    <p:sldId id="340" r:id="rId68"/>
    <p:sldId id="330" r:id="rId69"/>
    <p:sldId id="334" r:id="rId70"/>
    <p:sldId id="333" r:id="rId71"/>
    <p:sldId id="366" r:id="rId72"/>
    <p:sldId id="367" r:id="rId73"/>
    <p:sldId id="335" r:id="rId74"/>
    <p:sldId id="374" r:id="rId75"/>
    <p:sldId id="341" r:id="rId76"/>
    <p:sldId id="343" r:id="rId77"/>
    <p:sldId id="375" r:id="rId78"/>
    <p:sldId id="342" r:id="rId79"/>
    <p:sldId id="376" r:id="rId80"/>
    <p:sldId id="344" r:id="rId81"/>
    <p:sldId id="345" r:id="rId82"/>
    <p:sldId id="346" r:id="rId83"/>
    <p:sldId id="377" r:id="rId84"/>
    <p:sldId id="347" r:id="rId85"/>
    <p:sldId id="378" r:id="rId86"/>
    <p:sldId id="348" r:id="rId87"/>
    <p:sldId id="349" r:id="rId88"/>
    <p:sldId id="379" r:id="rId89"/>
    <p:sldId id="350" r:id="rId90"/>
    <p:sldId id="380" r:id="rId91"/>
    <p:sldId id="351" r:id="rId92"/>
    <p:sldId id="353" r:id="rId93"/>
    <p:sldId id="371" r:id="rId94"/>
    <p:sldId id="369" r:id="rId95"/>
    <p:sldId id="370" r:id="rId96"/>
    <p:sldId id="356" r:id="rId97"/>
    <p:sldId id="354" r:id="rId98"/>
    <p:sldId id="372" r:id="rId99"/>
    <p:sldId id="384" r:id="rId100"/>
    <p:sldId id="373" r:id="rId101"/>
    <p:sldId id="381" r:id="rId102"/>
    <p:sldId id="352" r:id="rId103"/>
    <p:sldId id="386" r:id="rId104"/>
    <p:sldId id="382" r:id="rId105"/>
    <p:sldId id="357" r:id="rId106"/>
    <p:sldId id="358" r:id="rId107"/>
    <p:sldId id="359" r:id="rId108"/>
    <p:sldId id="360" r:id="rId109"/>
    <p:sldId id="387" r:id="rId110"/>
    <p:sldId id="361" r:id="rId111"/>
    <p:sldId id="362" r:id="rId112"/>
    <p:sldId id="363" r:id="rId113"/>
    <p:sldId id="364" r:id="rId114"/>
    <p:sldId id="385" r:id="rId115"/>
    <p:sldId id="365" r:id="rId11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4605" autoAdjust="0"/>
    <p:restoredTop sz="86364" autoAdjust="0"/>
  </p:normalViewPr>
  <p:slideViewPr>
    <p:cSldViewPr>
      <p:cViewPr>
        <p:scale>
          <a:sx n="59" d="100"/>
          <a:sy n="59" d="100"/>
        </p:scale>
        <p:origin x="-1188" y="-68"/>
      </p:cViewPr>
      <p:guideLst>
        <p:guide orient="horz" pos="2160"/>
        <p:guide pos="2880"/>
      </p:guideLst>
    </p:cSldViewPr>
  </p:slideViewPr>
  <p:outlineViewPr>
    <p:cViewPr>
      <p:scale>
        <a:sx n="33" d="100"/>
        <a:sy n="33" d="100"/>
      </p:scale>
      <p:origin x="48" y="42968"/>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notesMaster" Target="notesMasters/notesMaster1.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D1E8560-EF4A-4826-806F-A04D4492D7B4}" type="datetimeFigureOut">
              <a:rPr lang="en-US" smtClean="0"/>
              <a:t>09-Mar-20</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DA3A7F5-5994-4AEB-9778-87A8A01C4526}" type="slidenum">
              <a:rPr lang="en-US" smtClean="0"/>
              <a:t>‹#›</a:t>
            </a:fld>
            <a:endParaRPr lang="en-US"/>
          </a:p>
        </p:txBody>
      </p:sp>
    </p:spTree>
    <p:extLst>
      <p:ext uri="{BB962C8B-B14F-4D97-AF65-F5344CB8AC3E}">
        <p14:creationId xmlns:p14="http://schemas.microsoft.com/office/powerpoint/2010/main" val="39405571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DA3A7F5-5994-4AEB-9778-87A8A01C4526}" type="slidenum">
              <a:rPr lang="en-US" smtClean="0"/>
              <a:t>96</a:t>
            </a:fld>
            <a:endParaRPr lang="en-US"/>
          </a:p>
        </p:txBody>
      </p:sp>
    </p:spTree>
    <p:extLst>
      <p:ext uri="{BB962C8B-B14F-4D97-AF65-F5344CB8AC3E}">
        <p14:creationId xmlns:p14="http://schemas.microsoft.com/office/powerpoint/2010/main" val="41322310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4" name="Title 13"/>
          <p:cNvSpPr>
            <a:spLocks noGrp="1"/>
          </p:cNvSpPr>
          <p:nvPr>
            <p:ph type="ctrTitle"/>
          </p:nvPr>
        </p:nvSpPr>
        <p:spPr>
          <a:xfrm>
            <a:off x="1432560" y="359898"/>
            <a:ext cx="7406640" cy="1472184"/>
          </a:xfrm>
        </p:spPr>
        <p:txBody>
          <a:bodyPr anchor="b"/>
          <a:lstStyle>
            <a:lvl1pPr algn="l">
              <a:defRPr/>
            </a:lvl1pPr>
            <a:extLst/>
          </a:lstStyle>
          <a:p>
            <a:r>
              <a:rPr kumimoji="0" lang="en-US" smtClean="0"/>
              <a:t>Click to edit Master title style</a:t>
            </a:r>
            <a:endParaRPr kumimoji="0" lang="en-US"/>
          </a:p>
        </p:txBody>
      </p:sp>
      <p:sp>
        <p:nvSpPr>
          <p:cNvPr id="22" name="Subtitle 21"/>
          <p:cNvSpPr>
            <a:spLocks noGrp="1"/>
          </p:cNvSpPr>
          <p:nvPr>
            <p:ph type="subTitle" idx="1"/>
          </p:nvPr>
        </p:nvSpPr>
        <p:spPr>
          <a:xfrm>
            <a:off x="1432560" y="1850064"/>
            <a:ext cx="7406640" cy="1752600"/>
          </a:xfrm>
        </p:spPr>
        <p:txBody>
          <a:bodyPr tIns="0"/>
          <a:lstStyle>
            <a:lvl1pPr marL="27432" indent="0" algn="l">
              <a:buNone/>
              <a:defRPr sz="2600">
                <a:solidFill>
                  <a:schemeClr val="tx2">
                    <a:shade val="30000"/>
                    <a:satMod val="150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smtClean="0"/>
              <a:t>Click to edit Master subtitle style</a:t>
            </a:r>
            <a:endParaRPr kumimoji="0" lang="en-US"/>
          </a:p>
        </p:txBody>
      </p:sp>
      <p:sp>
        <p:nvSpPr>
          <p:cNvPr id="7" name="Date Placeholder 6"/>
          <p:cNvSpPr>
            <a:spLocks noGrp="1"/>
          </p:cNvSpPr>
          <p:nvPr>
            <p:ph type="dt" sz="half" idx="10"/>
          </p:nvPr>
        </p:nvSpPr>
        <p:spPr/>
        <p:txBody>
          <a:bodyPr/>
          <a:lstStyle>
            <a:extLst/>
          </a:lstStyle>
          <a:p>
            <a:fld id="{0980DA00-06BF-4CCA-88A9-AD90D0864112}" type="datetimeFigureOut">
              <a:rPr lang="en-US" smtClean="0"/>
              <a:t>09-Mar-20</a:t>
            </a:fld>
            <a:endParaRPr lang="en-US"/>
          </a:p>
        </p:txBody>
      </p:sp>
      <p:sp>
        <p:nvSpPr>
          <p:cNvPr id="20" name="Footer Placeholder 19"/>
          <p:cNvSpPr>
            <a:spLocks noGrp="1"/>
          </p:cNvSpPr>
          <p:nvPr>
            <p:ph type="ftr" sz="quarter" idx="11"/>
          </p:nvPr>
        </p:nvSpPr>
        <p:spPr/>
        <p:txBody>
          <a:bodyPr/>
          <a:lstStyle>
            <a:extLst/>
          </a:lstStyle>
          <a:p>
            <a:endParaRPr lang="en-US"/>
          </a:p>
        </p:txBody>
      </p:sp>
      <p:sp>
        <p:nvSpPr>
          <p:cNvPr id="10" name="Slide Number Placeholder 9"/>
          <p:cNvSpPr>
            <a:spLocks noGrp="1"/>
          </p:cNvSpPr>
          <p:nvPr>
            <p:ph type="sldNum" sz="quarter" idx="12"/>
          </p:nvPr>
        </p:nvSpPr>
        <p:spPr/>
        <p:txBody>
          <a:bodyPr/>
          <a:lstStyle>
            <a:extLst/>
          </a:lstStyle>
          <a:p>
            <a:fld id="{043823B4-0328-4266-9560-32F33D425F43}" type="slidenum">
              <a:rPr lang="en-US" smtClean="0"/>
              <a:t>‹#›</a:t>
            </a:fld>
            <a:endParaRPr lang="en-US"/>
          </a:p>
        </p:txBody>
      </p:sp>
      <p:sp>
        <p:nvSpPr>
          <p:cNvPr id="8" name="Oval 7"/>
          <p:cNvSpPr/>
          <p:nvPr/>
        </p:nvSpPr>
        <p:spPr>
          <a:xfrm>
            <a:off x="921433" y="1413802"/>
            <a:ext cx="210312" cy="210312"/>
          </a:xfrm>
          <a:prstGeom prst="ellipse">
            <a:avLst/>
          </a:prstGeom>
          <a:gradFill rotWithShape="1">
            <a:gsLst>
              <a:gs pos="0">
                <a:schemeClr val="accent1">
                  <a:tint val="20000"/>
                  <a:satMod val="450000"/>
                  <a:alpha val="95000"/>
                </a:schemeClr>
              </a:gs>
              <a:gs pos="50000">
                <a:schemeClr val="accent1">
                  <a:tint val="38000"/>
                  <a:satMod val="250000"/>
                  <a:alpha val="90000"/>
                </a:schemeClr>
              </a:gs>
              <a:gs pos="95000">
                <a:schemeClr val="accent1">
                  <a:tint val="75000"/>
                  <a:satMod val="255000"/>
                  <a:alpha val="88000"/>
                </a:schemeClr>
              </a:gs>
              <a:gs pos="100000">
                <a:schemeClr val="accent1">
                  <a:tint val="100000"/>
                  <a:shade val="90000"/>
                  <a:satMod val="255000"/>
                  <a:alpha val="85000"/>
                </a:schemeClr>
              </a:gs>
            </a:gsLst>
            <a:path path="circle">
              <a:fillToRect l="25000" t="12500" r="75000" b="87500"/>
            </a:path>
          </a:gradFill>
          <a:ln w="2000" cap="rnd" cmpd="sng" algn="ctr">
            <a:solidFill>
              <a:schemeClr val="accent1">
                <a:shade val="90000"/>
                <a:satMod val="110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extLst/>
          </a:lstStyle>
          <a:p>
            <a:pPr algn="ctr" eaLnBrk="1" latinLnBrk="0" hangingPunct="1"/>
            <a:endParaRPr kumimoji="0" lang="en-US"/>
          </a:p>
        </p:txBody>
      </p:sp>
      <p:sp>
        <p:nvSpPr>
          <p:cNvPr id="9" name="Oval 8"/>
          <p:cNvSpPr/>
          <p:nvPr/>
        </p:nvSpPr>
        <p:spPr>
          <a:xfrm>
            <a:off x="1157176" y="1345016"/>
            <a:ext cx="64008" cy="64008"/>
          </a:xfrm>
          <a:prstGeom prst="ellipse">
            <a:avLst/>
          </a:prstGeom>
          <a:noFill/>
          <a:ln w="12700" cap="rnd" cmpd="sng" algn="ctr">
            <a:solidFill>
              <a:schemeClr val="accent1">
                <a:shade val="75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extLst/>
          </a:lstStyle>
          <a:p>
            <a:pPr algn="ctr" eaLnBrk="1" latinLnBrk="0" hangingPunct="1"/>
            <a:endParaRPr kumimoji="0"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0980DA00-06BF-4CCA-88A9-AD90D0864112}" type="datetimeFigureOut">
              <a:rPr lang="en-US" smtClean="0"/>
              <a:t>09-Mar-20</a:t>
            </a:fld>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043823B4-0328-4266-9560-32F33D425F43}"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274639"/>
            <a:ext cx="1828800" cy="5851525"/>
          </a:xfrm>
        </p:spPr>
        <p:txBody>
          <a:bodyPr vert="eaVert"/>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1143000" y="274640"/>
            <a:ext cx="5562600" cy="5851525"/>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0980DA00-06BF-4CCA-88A9-AD90D0864112}" type="datetimeFigureOut">
              <a:rPr lang="en-US" smtClean="0"/>
              <a:t>09-Mar-20</a:t>
            </a:fld>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043823B4-0328-4266-9560-32F33D425F43}"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0980DA00-06BF-4CCA-88A9-AD90D0864112}" type="datetimeFigureOut">
              <a:rPr lang="en-US" smtClean="0"/>
              <a:t>09-Mar-20</a:t>
            </a:fld>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043823B4-0328-4266-9560-32F33D425F43}"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2282890" y="-54"/>
            <a:ext cx="6858000" cy="6858054"/>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2" name="Title 1"/>
          <p:cNvSpPr>
            <a:spLocks noGrp="1"/>
          </p:cNvSpPr>
          <p:nvPr>
            <p:ph type="title"/>
          </p:nvPr>
        </p:nvSpPr>
        <p:spPr>
          <a:xfrm>
            <a:off x="2578392" y="2600325"/>
            <a:ext cx="6400800" cy="2286000"/>
          </a:xfrm>
        </p:spPr>
        <p:txBody>
          <a:bodyPr anchor="t"/>
          <a:lstStyle>
            <a:lvl1pPr algn="l">
              <a:lnSpc>
                <a:spcPts val="4500"/>
              </a:lnSpc>
              <a:buNone/>
              <a:defRPr sz="4000" b="1" cap="all"/>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2578392" y="1066800"/>
            <a:ext cx="6400800" cy="1509712"/>
          </a:xfrm>
        </p:spPr>
        <p:txBody>
          <a:bodyPr anchor="b"/>
          <a:lstStyle>
            <a:lvl1pPr marL="18288" indent="0">
              <a:lnSpc>
                <a:spcPts val="2300"/>
              </a:lnSpc>
              <a:spcBef>
                <a:spcPts val="0"/>
              </a:spcBef>
              <a:buNone/>
              <a:defRPr sz="2000">
                <a:solidFill>
                  <a:schemeClr val="tx2">
                    <a:shade val="30000"/>
                    <a:satMod val="150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extLst/>
          </a:lstStyle>
          <a:p>
            <a:fld id="{0980DA00-06BF-4CCA-88A9-AD90D0864112}" type="datetimeFigureOut">
              <a:rPr lang="en-US" smtClean="0"/>
              <a:t>09-Mar-20</a:t>
            </a:fld>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043823B4-0328-4266-9560-32F33D425F43}" type="slidenum">
              <a:rPr lang="en-US" smtClean="0"/>
              <a:t>‹#›</a:t>
            </a:fld>
            <a:endParaRPr lang="en-US"/>
          </a:p>
        </p:txBody>
      </p:sp>
      <p:sp>
        <p:nvSpPr>
          <p:cNvPr id="10" name="Rectangle 9"/>
          <p:cNvSpPr/>
          <p:nvPr/>
        </p:nvSpPr>
        <p:spPr bwMode="invGray">
          <a:xfrm>
            <a:off x="2286000" y="0"/>
            <a:ext cx="76200"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8" name="Oval 7"/>
          <p:cNvSpPr/>
          <p:nvPr/>
        </p:nvSpPr>
        <p:spPr>
          <a:xfrm>
            <a:off x="2172321" y="2814656"/>
            <a:ext cx="210312" cy="210312"/>
          </a:xfrm>
          <a:prstGeom prst="ellipse">
            <a:avLst/>
          </a:prstGeom>
          <a:gradFill rotWithShape="1">
            <a:gsLst>
              <a:gs pos="0">
                <a:schemeClr val="accent1">
                  <a:tint val="20000"/>
                  <a:satMod val="450000"/>
                  <a:alpha val="95000"/>
                </a:schemeClr>
              </a:gs>
              <a:gs pos="50000">
                <a:schemeClr val="accent1">
                  <a:tint val="38000"/>
                  <a:satMod val="250000"/>
                  <a:alpha val="90000"/>
                </a:schemeClr>
              </a:gs>
              <a:gs pos="95000">
                <a:schemeClr val="accent1">
                  <a:tint val="75000"/>
                  <a:satMod val="255000"/>
                  <a:alpha val="88000"/>
                </a:schemeClr>
              </a:gs>
              <a:gs pos="100000">
                <a:schemeClr val="accent1">
                  <a:tint val="100000"/>
                  <a:shade val="90000"/>
                  <a:satMod val="255000"/>
                  <a:alpha val="85000"/>
                </a:schemeClr>
              </a:gs>
            </a:gsLst>
            <a:path path="circle">
              <a:fillToRect l="25000" t="12500" r="75000" b="87500"/>
            </a:path>
          </a:gradFill>
          <a:ln w="2000" cap="rnd" cmpd="sng" algn="ctr">
            <a:solidFill>
              <a:schemeClr val="accent1">
                <a:shade val="90000"/>
                <a:satMod val="110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extLst/>
          </a:lstStyle>
          <a:p>
            <a:pPr algn="ctr" eaLnBrk="1" latinLnBrk="0" hangingPunct="1"/>
            <a:endParaRPr kumimoji="0" lang="en-US"/>
          </a:p>
        </p:txBody>
      </p:sp>
      <p:sp>
        <p:nvSpPr>
          <p:cNvPr id="9" name="Oval 8"/>
          <p:cNvSpPr/>
          <p:nvPr/>
        </p:nvSpPr>
        <p:spPr>
          <a:xfrm>
            <a:off x="2408064" y="2745870"/>
            <a:ext cx="64008" cy="64008"/>
          </a:xfrm>
          <a:prstGeom prst="ellipse">
            <a:avLst/>
          </a:prstGeom>
          <a:noFill/>
          <a:ln w="12700" cap="rnd" cmpd="sng" algn="ctr">
            <a:solidFill>
              <a:schemeClr val="accent1">
                <a:shade val="75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extLst/>
          </a:lstStyle>
          <a:p>
            <a:pPr algn="ctr" eaLnBrk="1" latinLnBrk="0" hangingPunct="1"/>
            <a:endParaRPr kumimoji="0"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35608" y="274320"/>
            <a:ext cx="7498080" cy="1143000"/>
          </a:xfrm>
        </p:spPr>
        <p:txBody>
          <a:bodyPr/>
          <a:lstStyle>
            <a:extLst/>
          </a:lstStyle>
          <a:p>
            <a:r>
              <a:rPr kumimoji="0" lang="en-US" smtClean="0"/>
              <a:t>Click to edit Master title style</a:t>
            </a:r>
            <a:endParaRPr kumimoji="0" lang="en-US"/>
          </a:p>
        </p:txBody>
      </p:sp>
      <p:sp>
        <p:nvSpPr>
          <p:cNvPr id="3" name="Content Placeholder 2"/>
          <p:cNvSpPr>
            <a:spLocks noGrp="1"/>
          </p:cNvSpPr>
          <p:nvPr>
            <p:ph sz="half" idx="1"/>
          </p:nvPr>
        </p:nvSpPr>
        <p:spPr>
          <a:xfrm>
            <a:off x="1435608" y="1524000"/>
            <a:ext cx="3657600" cy="4663440"/>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5276088" y="1524000"/>
            <a:ext cx="3657600" cy="4663440"/>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extLst/>
          </a:lstStyle>
          <a:p>
            <a:fld id="{0980DA00-06BF-4CCA-88A9-AD90D0864112}" type="datetimeFigureOut">
              <a:rPr lang="en-US" smtClean="0"/>
              <a:t>09-Mar-20</a:t>
            </a:fld>
            <a:endParaRPr lang="en-US"/>
          </a:p>
        </p:txBody>
      </p:sp>
      <p:sp>
        <p:nvSpPr>
          <p:cNvPr id="6" name="Footer Placeholder 5"/>
          <p:cNvSpPr>
            <a:spLocks noGrp="1"/>
          </p:cNvSpPr>
          <p:nvPr>
            <p:ph type="ftr" sz="quarter" idx="11"/>
          </p:nvPr>
        </p:nvSpPr>
        <p:spPr/>
        <p:txBody>
          <a:bodyPr/>
          <a:lstStyle>
            <a:extLst/>
          </a:lstStyle>
          <a:p>
            <a:endParaRPr lang="en-US"/>
          </a:p>
        </p:txBody>
      </p:sp>
      <p:sp>
        <p:nvSpPr>
          <p:cNvPr id="7" name="Slide Number Placeholder 6"/>
          <p:cNvSpPr>
            <a:spLocks noGrp="1"/>
          </p:cNvSpPr>
          <p:nvPr>
            <p:ph type="sldNum" sz="quarter" idx="12"/>
          </p:nvPr>
        </p:nvSpPr>
        <p:spPr/>
        <p:txBody>
          <a:bodyPr/>
          <a:lstStyle>
            <a:extLst/>
          </a:lstStyle>
          <a:p>
            <a:fld id="{043823B4-0328-4266-9560-32F33D425F43}"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5160336"/>
            <a:ext cx="8229600" cy="1143000"/>
          </a:xfrm>
        </p:spPr>
        <p:txBody>
          <a:bodyPr anchor="ctr"/>
          <a:lstStyle>
            <a:lvl1pPr algn="ctr">
              <a:defRPr sz="4500" b="1" cap="none" baseline="0"/>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328278"/>
            <a:ext cx="4023360" cy="640080"/>
          </a:xfrm>
          <a:solidFill>
            <a:schemeClr val="bg1"/>
          </a:solidFill>
          <a:ln w="10795">
            <a:solidFill>
              <a:schemeClr val="bg1"/>
            </a:solidFill>
            <a:miter lim="800000"/>
          </a:ln>
        </p:spPr>
        <p:txBody>
          <a:bodyPr anchor="ctr"/>
          <a:lstStyle>
            <a:lvl1pPr marL="64008" indent="0" algn="l">
              <a:lnSpc>
                <a:spcPct val="100000"/>
              </a:lnSpc>
              <a:spcBef>
                <a:spcPts val="100"/>
              </a:spcBef>
              <a:buNone/>
              <a:defRPr sz="1900" b="0">
                <a:solidFill>
                  <a:schemeClr val="tx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63440" y="328278"/>
            <a:ext cx="4023360" cy="640080"/>
          </a:xfrm>
          <a:solidFill>
            <a:schemeClr val="bg1"/>
          </a:solidFill>
          <a:ln w="10795">
            <a:solidFill>
              <a:schemeClr val="bg1"/>
            </a:solidFill>
            <a:miter lim="800000"/>
          </a:ln>
        </p:spPr>
        <p:txBody>
          <a:bodyPr anchor="ctr"/>
          <a:lstStyle>
            <a:lvl1pPr marL="64008" indent="0" algn="l">
              <a:lnSpc>
                <a:spcPct val="100000"/>
              </a:lnSpc>
              <a:spcBef>
                <a:spcPts val="100"/>
              </a:spcBef>
              <a:buNone/>
              <a:defRPr sz="1900" b="0">
                <a:solidFill>
                  <a:schemeClr val="tx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457200" y="969336"/>
            <a:ext cx="4023360" cy="4114800"/>
          </a:xfrm>
          <a:ln w="10795">
            <a:solidFill>
              <a:schemeClr val="bg1"/>
            </a:solidFill>
            <a:prstDash val="dash"/>
            <a:miter lim="800000"/>
          </a:ln>
        </p:spPr>
        <p:txBody>
          <a:bodyPr/>
          <a:lstStyle>
            <a:lvl1pPr marL="393192" indent="-274320">
              <a:lnSpc>
                <a:spcPct val="100000"/>
              </a:lnSpc>
              <a:spcBef>
                <a:spcPts val="700"/>
              </a:spcBef>
              <a:defRPr sz="2400"/>
            </a:lvl1pPr>
            <a:lvl2pPr>
              <a:lnSpc>
                <a:spcPct val="100000"/>
              </a:lnSpc>
              <a:spcBef>
                <a:spcPts val="700"/>
              </a:spcBef>
              <a:defRPr sz="2000"/>
            </a:lvl2pPr>
            <a:lvl3pPr>
              <a:lnSpc>
                <a:spcPct val="100000"/>
              </a:lnSpc>
              <a:spcBef>
                <a:spcPts val="700"/>
              </a:spcBef>
              <a:defRPr sz="1800"/>
            </a:lvl3pPr>
            <a:lvl4pPr>
              <a:lnSpc>
                <a:spcPct val="100000"/>
              </a:lnSpc>
              <a:spcBef>
                <a:spcPts val="700"/>
              </a:spcBef>
              <a:defRPr sz="1600"/>
            </a:lvl4pPr>
            <a:lvl5pPr>
              <a:lnSpc>
                <a:spcPct val="100000"/>
              </a:lnSpc>
              <a:spcBef>
                <a:spcPts val="700"/>
              </a:spcBef>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663440" y="969336"/>
            <a:ext cx="4023360" cy="4114800"/>
          </a:xfrm>
          <a:ln w="10795">
            <a:solidFill>
              <a:schemeClr val="bg1"/>
            </a:solidFill>
            <a:prstDash val="dash"/>
            <a:miter lim="800000"/>
          </a:ln>
        </p:spPr>
        <p:txBody>
          <a:bodyPr/>
          <a:lstStyle>
            <a:lvl1pPr marL="393192" indent="-274320">
              <a:lnSpc>
                <a:spcPct val="100000"/>
              </a:lnSpc>
              <a:spcBef>
                <a:spcPts val="700"/>
              </a:spcBef>
              <a:defRPr sz="2400"/>
            </a:lvl1pPr>
            <a:lvl2pPr>
              <a:lnSpc>
                <a:spcPct val="100000"/>
              </a:lnSpc>
              <a:spcBef>
                <a:spcPts val="700"/>
              </a:spcBef>
              <a:defRPr sz="2000"/>
            </a:lvl2pPr>
            <a:lvl3pPr>
              <a:lnSpc>
                <a:spcPct val="100000"/>
              </a:lnSpc>
              <a:spcBef>
                <a:spcPts val="700"/>
              </a:spcBef>
              <a:defRPr sz="1800"/>
            </a:lvl3pPr>
            <a:lvl4pPr>
              <a:lnSpc>
                <a:spcPct val="100000"/>
              </a:lnSpc>
              <a:spcBef>
                <a:spcPts val="700"/>
              </a:spcBef>
              <a:defRPr sz="1600"/>
            </a:lvl4pPr>
            <a:lvl5pPr>
              <a:lnSpc>
                <a:spcPct val="100000"/>
              </a:lnSpc>
              <a:spcBef>
                <a:spcPts val="700"/>
              </a:spcBef>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extLst/>
          </a:lstStyle>
          <a:p>
            <a:fld id="{0980DA00-06BF-4CCA-88A9-AD90D0864112}" type="datetimeFigureOut">
              <a:rPr lang="en-US" smtClean="0"/>
              <a:t>09-Mar-20</a:t>
            </a:fld>
            <a:endParaRPr lang="en-US"/>
          </a:p>
        </p:txBody>
      </p:sp>
      <p:sp>
        <p:nvSpPr>
          <p:cNvPr id="8" name="Footer Placeholder 7"/>
          <p:cNvSpPr>
            <a:spLocks noGrp="1"/>
          </p:cNvSpPr>
          <p:nvPr>
            <p:ph type="ftr" sz="quarter" idx="11"/>
          </p:nvPr>
        </p:nvSpPr>
        <p:spPr/>
        <p:txBody>
          <a:bodyPr/>
          <a:lstStyle>
            <a:extLst/>
          </a:lstStyle>
          <a:p>
            <a:endParaRPr lang="en-US"/>
          </a:p>
        </p:txBody>
      </p:sp>
      <p:sp>
        <p:nvSpPr>
          <p:cNvPr id="9" name="Slide Number Placeholder 8"/>
          <p:cNvSpPr>
            <a:spLocks noGrp="1"/>
          </p:cNvSpPr>
          <p:nvPr>
            <p:ph type="sldNum" sz="quarter" idx="12"/>
          </p:nvPr>
        </p:nvSpPr>
        <p:spPr/>
        <p:txBody>
          <a:bodyPr/>
          <a:lstStyle>
            <a:extLst/>
          </a:lstStyle>
          <a:p>
            <a:fld id="{043823B4-0328-4266-9560-32F33D425F43}"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435608" y="274320"/>
            <a:ext cx="7498080" cy="1143000"/>
          </a:xfrm>
        </p:spPr>
        <p:txBody>
          <a:bodyPr anchor="ctr"/>
          <a:lstStyle>
            <a:extLst/>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extLst/>
          </a:lstStyle>
          <a:p>
            <a:fld id="{0980DA00-06BF-4CCA-88A9-AD90D0864112}" type="datetimeFigureOut">
              <a:rPr lang="en-US" smtClean="0"/>
              <a:t>09-Mar-20</a:t>
            </a:fld>
            <a:endParaRPr lang="en-US"/>
          </a:p>
        </p:txBody>
      </p:sp>
      <p:sp>
        <p:nvSpPr>
          <p:cNvPr id="4" name="Footer Placeholder 3"/>
          <p:cNvSpPr>
            <a:spLocks noGrp="1"/>
          </p:cNvSpPr>
          <p:nvPr>
            <p:ph type="ftr" sz="quarter" idx="11"/>
          </p:nvPr>
        </p:nvSpPr>
        <p:spPr/>
        <p:txBody>
          <a:bodyPr/>
          <a:lstStyle>
            <a:extLst/>
          </a:lstStyle>
          <a:p>
            <a:endParaRPr lang="en-US"/>
          </a:p>
        </p:txBody>
      </p:sp>
      <p:sp>
        <p:nvSpPr>
          <p:cNvPr id="5" name="Slide Number Placeholder 4"/>
          <p:cNvSpPr>
            <a:spLocks noGrp="1"/>
          </p:cNvSpPr>
          <p:nvPr>
            <p:ph type="sldNum" sz="quarter" idx="12"/>
          </p:nvPr>
        </p:nvSpPr>
        <p:spPr/>
        <p:txBody>
          <a:bodyPr/>
          <a:lstStyle>
            <a:extLst/>
          </a:lstStyle>
          <a:p>
            <a:fld id="{043823B4-0328-4266-9560-32F33D425F43}"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1014984" y="0"/>
            <a:ext cx="8129016" cy="6858000"/>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2" name="Date Placeholder 1"/>
          <p:cNvSpPr>
            <a:spLocks noGrp="1"/>
          </p:cNvSpPr>
          <p:nvPr>
            <p:ph type="dt" sz="half" idx="10"/>
          </p:nvPr>
        </p:nvSpPr>
        <p:spPr/>
        <p:txBody>
          <a:bodyPr/>
          <a:lstStyle>
            <a:extLst/>
          </a:lstStyle>
          <a:p>
            <a:fld id="{0980DA00-06BF-4CCA-88A9-AD90D0864112}" type="datetimeFigureOut">
              <a:rPr lang="en-US" smtClean="0"/>
              <a:t>09-Mar-20</a:t>
            </a:fld>
            <a:endParaRPr lang="en-US"/>
          </a:p>
        </p:txBody>
      </p:sp>
      <p:sp>
        <p:nvSpPr>
          <p:cNvPr id="3" name="Footer Placeholder 2"/>
          <p:cNvSpPr>
            <a:spLocks noGrp="1"/>
          </p:cNvSpPr>
          <p:nvPr>
            <p:ph type="ftr" sz="quarter" idx="11"/>
          </p:nvPr>
        </p:nvSpPr>
        <p:spPr/>
        <p:txBody>
          <a:bodyPr/>
          <a:lstStyle>
            <a:extLst/>
          </a:lstStyle>
          <a:p>
            <a:endParaRPr lang="en-US"/>
          </a:p>
        </p:txBody>
      </p:sp>
      <p:sp>
        <p:nvSpPr>
          <p:cNvPr id="4" name="Slide Number Placeholder 3"/>
          <p:cNvSpPr>
            <a:spLocks noGrp="1"/>
          </p:cNvSpPr>
          <p:nvPr>
            <p:ph type="sldNum" sz="quarter" idx="12"/>
          </p:nvPr>
        </p:nvSpPr>
        <p:spPr/>
        <p:txBody>
          <a:bodyPr/>
          <a:lstStyle>
            <a:extLst/>
          </a:lstStyle>
          <a:p>
            <a:fld id="{043823B4-0328-4266-9560-32F33D425F43}" type="slidenum">
              <a:rPr lang="en-US" smtClean="0"/>
              <a:t>‹#›</a:t>
            </a:fld>
            <a:endParaRPr lang="en-US"/>
          </a:p>
        </p:txBody>
      </p:sp>
      <p:sp>
        <p:nvSpPr>
          <p:cNvPr id="6" name="Rectangle 5"/>
          <p:cNvSpPr/>
          <p:nvPr/>
        </p:nvSpPr>
        <p:spPr bwMode="invGray">
          <a:xfrm>
            <a:off x="1014984" y="-54"/>
            <a:ext cx="73152"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16778"/>
            <a:ext cx="3810000" cy="1162050"/>
          </a:xfrm>
          <a:ln>
            <a:noFill/>
          </a:ln>
        </p:spPr>
        <p:txBody>
          <a:bodyPr anchor="b"/>
          <a:lstStyle>
            <a:lvl1pPr algn="l">
              <a:lnSpc>
                <a:spcPts val="2000"/>
              </a:lnSpc>
              <a:buNone/>
              <a:defRPr sz="2200" b="1" cap="all" baseline="0"/>
            </a:lvl1pPr>
            <a:extLst/>
          </a:lstStyle>
          <a:p>
            <a:r>
              <a:rPr kumimoji="0" lang="en-US" smtClean="0"/>
              <a:t>Click to edit Master title style</a:t>
            </a:r>
            <a:endParaRPr kumimoji="0" lang="en-US"/>
          </a:p>
        </p:txBody>
      </p:sp>
      <p:sp>
        <p:nvSpPr>
          <p:cNvPr id="3" name="Text Placeholder 2"/>
          <p:cNvSpPr>
            <a:spLocks noGrp="1"/>
          </p:cNvSpPr>
          <p:nvPr>
            <p:ph type="body" idx="2"/>
          </p:nvPr>
        </p:nvSpPr>
        <p:spPr>
          <a:xfrm>
            <a:off x="457200" y="1406964"/>
            <a:ext cx="3810000" cy="698500"/>
          </a:xfrm>
        </p:spPr>
        <p:txBody>
          <a:bodyPr/>
          <a:lstStyle>
            <a:lvl1pPr marL="45720" indent="0">
              <a:lnSpc>
                <a:spcPct val="100000"/>
              </a:lnSpc>
              <a:spcBef>
                <a:spcPts val="0"/>
              </a:spcBef>
              <a:buNone/>
              <a:defRPr sz="1400"/>
            </a:lvl1pPr>
            <a:lvl2pPr>
              <a:buNone/>
              <a:defRPr sz="1200"/>
            </a:lvl2pPr>
            <a:lvl3pPr>
              <a:buNone/>
              <a:defRPr sz="1000"/>
            </a:lvl3pPr>
            <a:lvl4pPr>
              <a:buNone/>
              <a:defRPr sz="900"/>
            </a:lvl4pPr>
            <a:lvl5pPr>
              <a:buNone/>
              <a:defRPr sz="900"/>
            </a:lvl5pPr>
            <a:extLst/>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457200" y="2133600"/>
            <a:ext cx="8153400" cy="3992563"/>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extLst/>
          </a:lstStyle>
          <a:p>
            <a:fld id="{0980DA00-06BF-4CCA-88A9-AD90D0864112}" type="datetimeFigureOut">
              <a:rPr lang="en-US" smtClean="0"/>
              <a:t>09-Mar-20</a:t>
            </a:fld>
            <a:endParaRPr lang="en-US"/>
          </a:p>
        </p:txBody>
      </p:sp>
      <p:sp>
        <p:nvSpPr>
          <p:cNvPr id="6" name="Footer Placeholder 5"/>
          <p:cNvSpPr>
            <a:spLocks noGrp="1"/>
          </p:cNvSpPr>
          <p:nvPr>
            <p:ph type="ftr" sz="quarter" idx="11"/>
          </p:nvPr>
        </p:nvSpPr>
        <p:spPr/>
        <p:txBody>
          <a:bodyPr/>
          <a:lstStyle>
            <a:extLst/>
          </a:lstStyle>
          <a:p>
            <a:endParaRPr lang="en-US"/>
          </a:p>
        </p:txBody>
      </p:sp>
      <p:sp>
        <p:nvSpPr>
          <p:cNvPr id="7" name="Slide Number Placeholder 6"/>
          <p:cNvSpPr>
            <a:spLocks noGrp="1"/>
          </p:cNvSpPr>
          <p:nvPr>
            <p:ph type="sldNum" sz="quarter" idx="12"/>
          </p:nvPr>
        </p:nvSpPr>
        <p:spPr/>
        <p:txBody>
          <a:bodyPr/>
          <a:lstStyle>
            <a:extLst/>
          </a:lstStyle>
          <a:p>
            <a:fld id="{043823B4-0328-4266-9560-32F33D425F43}"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86896" y="1066800"/>
            <a:ext cx="2743200" cy="1981200"/>
          </a:xfrm>
        </p:spPr>
        <p:txBody>
          <a:bodyPr anchor="b">
            <a:noAutofit/>
          </a:bodyPr>
          <a:lstStyle>
            <a:lvl1pPr algn="l">
              <a:buNone/>
              <a:defRPr sz="2100" b="1">
                <a:effectLst/>
              </a:defRPr>
            </a:lvl1pPr>
            <a:extLst/>
          </a:lstStyle>
          <a:p>
            <a:r>
              <a:rPr kumimoji="0" lang="en-US" smtClean="0"/>
              <a:t>Click to edit Master title style</a:t>
            </a:r>
            <a:endParaRPr kumimoji="0" lang="en-US"/>
          </a:p>
        </p:txBody>
      </p:sp>
      <p:sp>
        <p:nvSpPr>
          <p:cNvPr id="5" name="Date Placeholder 4"/>
          <p:cNvSpPr>
            <a:spLocks noGrp="1"/>
          </p:cNvSpPr>
          <p:nvPr>
            <p:ph type="dt" sz="half" idx="10"/>
          </p:nvPr>
        </p:nvSpPr>
        <p:spPr/>
        <p:txBody>
          <a:bodyPr/>
          <a:lstStyle>
            <a:extLst/>
          </a:lstStyle>
          <a:p>
            <a:fld id="{0980DA00-06BF-4CCA-88A9-AD90D0864112}" type="datetimeFigureOut">
              <a:rPr lang="en-US" smtClean="0"/>
              <a:t>09-Mar-20</a:t>
            </a:fld>
            <a:endParaRPr lang="en-US"/>
          </a:p>
        </p:txBody>
      </p:sp>
      <p:sp>
        <p:nvSpPr>
          <p:cNvPr id="6" name="Footer Placeholder 5"/>
          <p:cNvSpPr>
            <a:spLocks noGrp="1"/>
          </p:cNvSpPr>
          <p:nvPr>
            <p:ph type="ftr" sz="quarter" idx="11"/>
          </p:nvPr>
        </p:nvSpPr>
        <p:spPr/>
        <p:txBody>
          <a:bodyPr/>
          <a:lstStyle>
            <a:extLst/>
          </a:lstStyle>
          <a:p>
            <a:endParaRPr lang="en-US"/>
          </a:p>
        </p:txBody>
      </p:sp>
      <p:sp>
        <p:nvSpPr>
          <p:cNvPr id="7" name="Slide Number Placeholder 6"/>
          <p:cNvSpPr>
            <a:spLocks noGrp="1"/>
          </p:cNvSpPr>
          <p:nvPr>
            <p:ph type="sldNum" sz="quarter" idx="12"/>
          </p:nvPr>
        </p:nvSpPr>
        <p:spPr/>
        <p:txBody>
          <a:bodyPr/>
          <a:lstStyle>
            <a:extLst/>
          </a:lstStyle>
          <a:p>
            <a:fld id="{043823B4-0328-4266-9560-32F33D425F43}" type="slidenum">
              <a:rPr lang="en-US" smtClean="0"/>
              <a:t>‹#›</a:t>
            </a:fld>
            <a:endParaRPr lang="en-US"/>
          </a:p>
        </p:txBody>
      </p:sp>
      <p:sp>
        <p:nvSpPr>
          <p:cNvPr id="8" name="Rectangle 7"/>
          <p:cNvSpPr/>
          <p:nvPr/>
        </p:nvSpPr>
        <p:spPr>
          <a:xfrm>
            <a:off x="762000" y="1066800"/>
            <a:ext cx="4572000" cy="4572000"/>
          </a:xfrm>
          <a:prstGeom prst="rect">
            <a:avLst/>
          </a:prstGeom>
          <a:solidFill>
            <a:srgbClr val="FFFFFF"/>
          </a:solidFill>
          <a:ln w="88900" cap="sq">
            <a:solidFill>
              <a:srgbClr val="FFFFFF"/>
            </a:solidFill>
            <a:miter lim="800000"/>
          </a:ln>
          <a:effectLst>
            <a:outerShdw blurRad="55500" dist="18500" dir="5400000" algn="tl" rotWithShape="0">
              <a:srgbClr val="000000">
                <a:alpha val="35000"/>
              </a:srgbClr>
            </a:outerShdw>
          </a:effectLst>
          <a:scene3d>
            <a:camera prst="orthographicFront"/>
            <a:lightRig rig="twoPt" dir="t">
              <a:rot lat="0" lon="0" rev="7200000"/>
            </a:lightRig>
          </a:scene3d>
          <a:sp3d contourW="635">
            <a:bevelT w="25400" h="19050"/>
            <a:contourClr>
              <a:srgbClr val="969696"/>
            </a:contourClr>
          </a:sp3d>
        </p:spPr>
        <p:txBody>
          <a:bodyPr lIns="91440" tIns="274320" rtlCol="0" anchor="t">
            <a:normAutofit/>
          </a:bodyPr>
          <a:lstStyle>
            <a:extLst/>
          </a:lstStyle>
          <a:p>
            <a:pPr marL="0" indent="-283464" algn="l" rtl="0" eaLnBrk="1" latinLnBrk="0" hangingPunct="1">
              <a:lnSpc>
                <a:spcPts val="3000"/>
              </a:lnSpc>
              <a:spcBef>
                <a:spcPts val="600"/>
              </a:spcBef>
              <a:buClr>
                <a:schemeClr val="accent1"/>
              </a:buClr>
              <a:buSzPct val="80000"/>
              <a:buFont typeface="Wingdings 2"/>
              <a:buNone/>
            </a:pPr>
            <a:endParaRPr kumimoji="0" lang="en-US" sz="3200" kern="1200">
              <a:solidFill>
                <a:schemeClr val="tx1"/>
              </a:solidFill>
              <a:latin typeface="+mn-lt"/>
              <a:ea typeface="+mn-ea"/>
              <a:cs typeface="+mn-cs"/>
            </a:endParaRPr>
          </a:p>
        </p:txBody>
      </p:sp>
      <p:sp>
        <p:nvSpPr>
          <p:cNvPr id="3" name="Picture Placeholder 2"/>
          <p:cNvSpPr>
            <a:spLocks noGrp="1"/>
          </p:cNvSpPr>
          <p:nvPr>
            <p:ph type="pic" idx="1"/>
          </p:nvPr>
        </p:nvSpPr>
        <p:spPr>
          <a:xfrm>
            <a:off x="838200" y="1143003"/>
            <a:ext cx="4419600" cy="3514531"/>
          </a:xfrm>
          <a:prstGeom prst="roundRect">
            <a:avLst>
              <a:gd name="adj" fmla="val 783"/>
            </a:avLst>
          </a:prstGeom>
          <a:solidFill>
            <a:schemeClr val="bg2"/>
          </a:solidFill>
          <a:ln w="127000">
            <a:noFill/>
            <a:miter lim="800000"/>
          </a:ln>
          <a:effectLst/>
        </p:spPr>
        <p:txBody>
          <a:bodyPr lIns="91440" tIns="274320" anchor="t"/>
          <a:lstStyle>
            <a:lvl1pPr indent="0">
              <a:buNone/>
              <a:defRPr sz="3200"/>
            </a:lvl1pPr>
            <a:extLst/>
          </a:lstStyle>
          <a:p>
            <a:pPr marL="0" algn="l" eaLnBrk="1" latinLnBrk="0" hangingPunct="1"/>
            <a:r>
              <a:rPr kumimoji="0" lang="en-US" smtClean="0"/>
              <a:t>Click icon to add picture</a:t>
            </a:r>
            <a:endParaRPr kumimoji="0" lang="en-US" dirty="0"/>
          </a:p>
        </p:txBody>
      </p:sp>
      <p:sp>
        <p:nvSpPr>
          <p:cNvPr id="9" name="Flowchart: Process 8"/>
          <p:cNvSpPr/>
          <p:nvPr/>
        </p:nvSpPr>
        <p:spPr>
          <a:xfrm rot="19468671">
            <a:off x="396725" y="954341"/>
            <a:ext cx="685800" cy="204310"/>
          </a:xfrm>
          <a:prstGeom prst="flowChartProcess">
            <a:avLst/>
          </a:prstGeom>
          <a:solidFill>
            <a:srgbClr val="FBFBFB">
              <a:alpha val="45098"/>
            </a:srgbClr>
          </a:solidFill>
          <a:ln w="6350" cap="rnd" cmpd="sng" algn="ctr">
            <a:solidFill>
              <a:srgbClr val="FFFFFF">
                <a:alpha val="100000"/>
              </a:srgbClr>
            </a:solidFill>
            <a:prstDash val="solid"/>
          </a:ln>
          <a:effectLst>
            <a:outerShdw blurRad="25400" dist="25400" dir="3300000" sx="96000" sy="96000" algn="tl" rotWithShape="0">
              <a:schemeClr val="bg2">
                <a:shade val="90000"/>
                <a:satMod val="200000"/>
                <a:alpha val="40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10" name="Flowchart: Process 9"/>
          <p:cNvSpPr/>
          <p:nvPr/>
        </p:nvSpPr>
        <p:spPr>
          <a:xfrm rot="2103354" flipH="1">
            <a:off x="5003667" y="936786"/>
            <a:ext cx="649224" cy="204310"/>
          </a:xfrm>
          <a:prstGeom prst="flowChartProcess">
            <a:avLst/>
          </a:prstGeom>
          <a:solidFill>
            <a:srgbClr val="FBFBFB">
              <a:alpha val="45098"/>
            </a:srgbClr>
          </a:solidFill>
          <a:ln w="6350" cap="rnd" cmpd="sng" algn="ctr">
            <a:solidFill>
              <a:srgbClr val="FFFFFF">
                <a:alpha val="100000"/>
              </a:srgbClr>
            </a:solidFill>
            <a:prstDash val="solid"/>
          </a:ln>
          <a:effectLst>
            <a:outerShdw blurRad="25400" dist="25400" dir="3300000" sx="96000" sy="96000" algn="tl" rotWithShape="0">
              <a:schemeClr val="bg2">
                <a:alpha val="20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4" name="Text Placeholder 3"/>
          <p:cNvSpPr>
            <a:spLocks noGrp="1"/>
          </p:cNvSpPr>
          <p:nvPr>
            <p:ph type="body" sz="half" idx="2"/>
          </p:nvPr>
        </p:nvSpPr>
        <p:spPr>
          <a:xfrm>
            <a:off x="838200" y="4800600"/>
            <a:ext cx="4419600" cy="762000"/>
          </a:xfrm>
        </p:spPr>
        <p:txBody>
          <a:bodyPr anchor="ctr"/>
          <a:lstStyle>
            <a:lvl1pPr marL="0" indent="0" algn="l">
              <a:lnSpc>
                <a:spcPts val="1600"/>
              </a:lnSpc>
              <a:spcBef>
                <a:spcPts val="0"/>
              </a:spcBef>
              <a:buNone/>
              <a:defRPr sz="1400">
                <a:solidFill>
                  <a:srgbClr val="777777"/>
                </a:solidFill>
              </a:defRPr>
            </a:lvl1pPr>
            <a:lvl2pPr>
              <a:defRPr sz="1200"/>
            </a:lvl2pPr>
            <a:lvl3pPr>
              <a:defRPr sz="1000"/>
            </a:lvl3pPr>
            <a:lvl4pPr>
              <a:defRPr sz="900"/>
            </a:lvl4pPr>
            <a:lvl5pPr>
              <a:defRPr sz="900"/>
            </a:lvl5pPr>
            <a:extLst/>
          </a:lstStyle>
          <a:p>
            <a:pPr lvl="0" eaLnBrk="1" latinLnBrk="0" hangingPunct="1"/>
            <a:r>
              <a:rPr kumimoji="0" lang="en-US" smtClean="0"/>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7" name="Pie 6"/>
          <p:cNvSpPr/>
          <p:nvPr/>
        </p:nvSpPr>
        <p:spPr>
          <a:xfrm>
            <a:off x="-815927" y="-815922"/>
            <a:ext cx="1638887" cy="1638887"/>
          </a:xfrm>
          <a:prstGeom prst="pie">
            <a:avLst>
              <a:gd name="adj1" fmla="val 0"/>
              <a:gd name="adj2" fmla="val 5402120"/>
            </a:avLst>
          </a:prstGeom>
          <a:solidFill>
            <a:schemeClr val="bg2">
              <a:tint val="18000"/>
              <a:satMod val="220000"/>
              <a:alpha val="33000"/>
            </a:schemeClr>
          </a:solidFill>
          <a:ln w="3175" cap="rnd" cmpd="sng" algn="ctr">
            <a:solidFill>
              <a:schemeClr val="bg2">
                <a:shade val="70000"/>
                <a:satMod val="200000"/>
                <a:alpha val="100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8" name="Oval 7"/>
          <p:cNvSpPr/>
          <p:nvPr/>
        </p:nvSpPr>
        <p:spPr>
          <a:xfrm>
            <a:off x="168816" y="21102"/>
            <a:ext cx="1702191" cy="1702191"/>
          </a:xfrm>
          <a:prstGeom prst="ellipse">
            <a:avLst/>
          </a:prstGeom>
          <a:noFill/>
          <a:ln w="27305" cap="rnd" cmpd="sng" algn="ctr">
            <a:solidFill>
              <a:schemeClr val="bg2">
                <a:tint val="45000"/>
                <a:satMod val="325000"/>
                <a:alpha val="100000"/>
              </a:schemeClr>
            </a:solidFill>
            <a:prstDash val="solid"/>
          </a:ln>
          <a:effectLst>
            <a:outerShdw blurRad="25400" dist="25400" dir="5400000" algn="tl" rotWithShape="0">
              <a:schemeClr val="bg2">
                <a:shade val="50000"/>
                <a:satMod val="150000"/>
                <a:alpha val="85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11" name="Donut 10"/>
          <p:cNvSpPr/>
          <p:nvPr/>
        </p:nvSpPr>
        <p:spPr>
          <a:xfrm rot="2315675">
            <a:off x="182881" y="1055077"/>
            <a:ext cx="1125717" cy="1102624"/>
          </a:xfrm>
          <a:prstGeom prst="donut">
            <a:avLst>
              <a:gd name="adj" fmla="val 11833"/>
            </a:avLst>
          </a:prstGeom>
          <a:gradFill rotWithShape="1">
            <a:gsLst>
              <a:gs pos="0">
                <a:schemeClr val="bg2">
                  <a:tint val="10000"/>
                  <a:shade val="99000"/>
                  <a:satMod val="355000"/>
                  <a:alpha val="70000"/>
                </a:schemeClr>
              </a:gs>
              <a:gs pos="70000">
                <a:schemeClr val="bg2">
                  <a:tint val="6000"/>
                  <a:shade val="100000"/>
                  <a:satMod val="400000"/>
                  <a:alpha val="55000"/>
                </a:schemeClr>
              </a:gs>
              <a:gs pos="100000">
                <a:schemeClr val="bg2">
                  <a:tint val="100000"/>
                  <a:shade val="75000"/>
                  <a:satMod val="370000"/>
                  <a:alpha val="60000"/>
                </a:schemeClr>
              </a:gs>
            </a:gsLst>
            <a:path path="circle">
              <a:fillToRect l="-407500" t="-50000" r="507500" b="150000"/>
            </a:path>
          </a:gradFill>
          <a:ln w="7350" cap="rnd" cmpd="sng" algn="ctr">
            <a:solidFill>
              <a:schemeClr val="bg2">
                <a:shade val="60000"/>
                <a:satMod val="220000"/>
                <a:alpha val="100000"/>
              </a:schemeClr>
            </a:solidFill>
            <a:prstDash val="solid"/>
          </a:ln>
          <a:effectLst>
            <a:outerShdw blurRad="12700" dist="15000" dir="4500000" algn="tl" rotWithShape="0">
              <a:schemeClr val="bg2">
                <a:shade val="10000"/>
                <a:satMod val="200000"/>
                <a:alpha val="35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12" name="Rectangle 11"/>
          <p:cNvSpPr/>
          <p:nvPr/>
        </p:nvSpPr>
        <p:spPr>
          <a:xfrm>
            <a:off x="1012873" y="-54"/>
            <a:ext cx="8131127" cy="6858054"/>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5" name="Title Placeholder 4"/>
          <p:cNvSpPr>
            <a:spLocks noGrp="1"/>
          </p:cNvSpPr>
          <p:nvPr>
            <p:ph type="title"/>
          </p:nvPr>
        </p:nvSpPr>
        <p:spPr>
          <a:xfrm>
            <a:off x="1435608" y="274638"/>
            <a:ext cx="7498080" cy="1143000"/>
          </a:xfrm>
          <a:prstGeom prst="rect">
            <a:avLst/>
          </a:prstGeom>
        </p:spPr>
        <p:txBody>
          <a:bodyPr anchor="ctr">
            <a:normAutofit/>
          </a:bodyPr>
          <a:lstStyle>
            <a:extLst/>
          </a:lstStyle>
          <a:p>
            <a:r>
              <a:rPr kumimoji="0" lang="en-US" smtClean="0"/>
              <a:t>Click to edit Master title style</a:t>
            </a:r>
            <a:endParaRPr kumimoji="0" lang="en-US"/>
          </a:p>
        </p:txBody>
      </p:sp>
      <p:sp>
        <p:nvSpPr>
          <p:cNvPr id="9" name="Text Placeholder 8"/>
          <p:cNvSpPr>
            <a:spLocks noGrp="1"/>
          </p:cNvSpPr>
          <p:nvPr>
            <p:ph type="body" idx="1"/>
          </p:nvPr>
        </p:nvSpPr>
        <p:spPr>
          <a:xfrm>
            <a:off x="1435608" y="1447800"/>
            <a:ext cx="7498080" cy="4800600"/>
          </a:xfrm>
          <a:prstGeom prst="rect">
            <a:avLst/>
          </a:prstGeom>
        </p:spPr>
        <p:txBody>
          <a:bodyPr>
            <a:normAutofit/>
          </a:bodyPr>
          <a:lstStyle>
            <a:extLst/>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24" name="Date Placeholder 23"/>
          <p:cNvSpPr>
            <a:spLocks noGrp="1"/>
          </p:cNvSpPr>
          <p:nvPr>
            <p:ph type="dt" sz="half" idx="2"/>
          </p:nvPr>
        </p:nvSpPr>
        <p:spPr>
          <a:xfrm>
            <a:off x="3581400" y="6305550"/>
            <a:ext cx="2133600" cy="476250"/>
          </a:xfrm>
          <a:prstGeom prst="rect">
            <a:avLst/>
          </a:prstGeom>
        </p:spPr>
        <p:txBody>
          <a:bodyPr anchor="b"/>
          <a:lstStyle>
            <a:lvl1pPr algn="r" eaLnBrk="1" latinLnBrk="0" hangingPunct="1">
              <a:defRPr kumimoji="0" sz="1200">
                <a:solidFill>
                  <a:schemeClr val="bg2">
                    <a:shade val="50000"/>
                    <a:satMod val="200000"/>
                  </a:schemeClr>
                </a:solidFill>
              </a:defRPr>
            </a:lvl1pPr>
            <a:extLst/>
          </a:lstStyle>
          <a:p>
            <a:fld id="{0980DA00-06BF-4CCA-88A9-AD90D0864112}" type="datetimeFigureOut">
              <a:rPr lang="en-US" smtClean="0"/>
              <a:t>09-Mar-20</a:t>
            </a:fld>
            <a:endParaRPr lang="en-US"/>
          </a:p>
        </p:txBody>
      </p:sp>
      <p:sp>
        <p:nvSpPr>
          <p:cNvPr id="10" name="Footer Placeholder 9"/>
          <p:cNvSpPr>
            <a:spLocks noGrp="1"/>
          </p:cNvSpPr>
          <p:nvPr>
            <p:ph type="ftr" sz="quarter" idx="3"/>
          </p:nvPr>
        </p:nvSpPr>
        <p:spPr>
          <a:xfrm>
            <a:off x="5715000" y="6305550"/>
            <a:ext cx="2895600" cy="476250"/>
          </a:xfrm>
          <a:prstGeom prst="rect">
            <a:avLst/>
          </a:prstGeom>
        </p:spPr>
        <p:txBody>
          <a:bodyPr anchor="b"/>
          <a:lstStyle>
            <a:lvl1pPr eaLnBrk="1" latinLnBrk="0" hangingPunct="1">
              <a:defRPr kumimoji="0" sz="1200">
                <a:solidFill>
                  <a:schemeClr val="bg2">
                    <a:shade val="50000"/>
                    <a:satMod val="200000"/>
                  </a:schemeClr>
                </a:solidFill>
                <a:effectLst/>
              </a:defRPr>
            </a:lvl1pPr>
            <a:extLst/>
          </a:lstStyle>
          <a:p>
            <a:endParaRPr lang="en-US"/>
          </a:p>
        </p:txBody>
      </p:sp>
      <p:sp>
        <p:nvSpPr>
          <p:cNvPr id="22" name="Slide Number Placeholder 21"/>
          <p:cNvSpPr>
            <a:spLocks noGrp="1"/>
          </p:cNvSpPr>
          <p:nvPr>
            <p:ph type="sldNum" sz="quarter" idx="4"/>
          </p:nvPr>
        </p:nvSpPr>
        <p:spPr>
          <a:xfrm>
            <a:off x="8613648" y="6305550"/>
            <a:ext cx="457200" cy="476250"/>
          </a:xfrm>
          <a:prstGeom prst="rect">
            <a:avLst/>
          </a:prstGeom>
        </p:spPr>
        <p:txBody>
          <a:bodyPr anchor="b"/>
          <a:lstStyle>
            <a:lvl1pPr algn="ctr" eaLnBrk="1" latinLnBrk="0" hangingPunct="1">
              <a:defRPr kumimoji="0" sz="1200">
                <a:solidFill>
                  <a:schemeClr val="bg2">
                    <a:shade val="50000"/>
                    <a:satMod val="200000"/>
                  </a:schemeClr>
                </a:solidFill>
                <a:effectLst/>
              </a:defRPr>
            </a:lvl1pPr>
            <a:extLst/>
          </a:lstStyle>
          <a:p>
            <a:fld id="{043823B4-0328-4266-9560-32F33D425F43}" type="slidenum">
              <a:rPr lang="en-US" smtClean="0"/>
              <a:t>‹#›</a:t>
            </a:fld>
            <a:endParaRPr lang="en-US"/>
          </a:p>
        </p:txBody>
      </p:sp>
      <p:sp>
        <p:nvSpPr>
          <p:cNvPr id="15" name="Rectangle 14"/>
          <p:cNvSpPr/>
          <p:nvPr/>
        </p:nvSpPr>
        <p:spPr bwMode="invGray">
          <a:xfrm>
            <a:off x="1014984" y="-54"/>
            <a:ext cx="73152"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rtl="0" eaLnBrk="1" latinLnBrk="0" hangingPunct="1">
        <a:spcBef>
          <a:spcPct val="0"/>
        </a:spcBef>
        <a:buNone/>
        <a:defRPr kumimoji="0" sz="4300" kern="1200">
          <a:solidFill>
            <a:schemeClr val="tx2">
              <a:satMod val="130000"/>
            </a:schemeClr>
          </a:solidFill>
          <a:effectLst>
            <a:outerShdw blurRad="50000" dist="30000" dir="5400000" algn="tl" rotWithShape="0">
              <a:srgbClr val="000000">
                <a:alpha val="30000"/>
              </a:srgbClr>
            </a:outerShdw>
          </a:effectLst>
          <a:latin typeface="+mj-lt"/>
          <a:ea typeface="+mj-ea"/>
          <a:cs typeface="+mj-cs"/>
        </a:defRPr>
      </a:lvl1pPr>
      <a:extLst/>
    </p:titleStyle>
    <p:bodyStyle>
      <a:lvl1pPr marL="365760" indent="-283464" algn="l" rtl="0" eaLnBrk="1" latinLnBrk="0" hangingPunct="1">
        <a:lnSpc>
          <a:spcPct val="100000"/>
        </a:lnSpc>
        <a:spcBef>
          <a:spcPts val="600"/>
        </a:spcBef>
        <a:buClr>
          <a:schemeClr val="accent1"/>
        </a:buClr>
        <a:buSzPct val="80000"/>
        <a:buFont typeface="Wingdings 2"/>
        <a:buChar char=""/>
        <a:defRPr kumimoji="0" sz="3200" kern="1200">
          <a:solidFill>
            <a:schemeClr val="tx1"/>
          </a:solidFill>
          <a:latin typeface="+mn-lt"/>
          <a:ea typeface="+mn-ea"/>
          <a:cs typeface="+mn-cs"/>
        </a:defRPr>
      </a:lvl1pPr>
      <a:lvl2pPr marL="640080" indent="-237744" algn="l" rtl="0" eaLnBrk="1" latinLnBrk="0" hangingPunct="1">
        <a:lnSpc>
          <a:spcPct val="100000"/>
        </a:lnSpc>
        <a:spcBef>
          <a:spcPts val="550"/>
        </a:spcBef>
        <a:buClr>
          <a:schemeClr val="accent1"/>
        </a:buClr>
        <a:buFont typeface="Verdana"/>
        <a:buChar char="◦"/>
        <a:defRPr kumimoji="0" sz="2800" kern="1200">
          <a:solidFill>
            <a:schemeClr val="tx1"/>
          </a:solidFill>
          <a:latin typeface="+mn-lt"/>
          <a:ea typeface="+mn-ea"/>
          <a:cs typeface="+mn-cs"/>
        </a:defRPr>
      </a:lvl2pPr>
      <a:lvl3pPr marL="886968" indent="-228600" algn="l" rtl="0" eaLnBrk="1" latinLnBrk="0" hangingPunct="1">
        <a:lnSpc>
          <a:spcPct val="100000"/>
        </a:lnSpc>
        <a:spcBef>
          <a:spcPct val="20000"/>
        </a:spcBef>
        <a:buClr>
          <a:schemeClr val="accent2"/>
        </a:buClr>
        <a:buFont typeface="Wingdings 2"/>
        <a:buChar char=""/>
        <a:defRPr kumimoji="0" sz="2400" kern="1200">
          <a:solidFill>
            <a:schemeClr val="tx1"/>
          </a:solidFill>
          <a:latin typeface="+mn-lt"/>
          <a:ea typeface="+mn-ea"/>
          <a:cs typeface="+mn-cs"/>
        </a:defRPr>
      </a:lvl3pPr>
      <a:lvl4pPr marL="1097280" indent="-173736" algn="l" rtl="0" eaLnBrk="1" latinLnBrk="0" hangingPunct="1">
        <a:lnSpc>
          <a:spcPct val="100000"/>
        </a:lnSpc>
        <a:spcBef>
          <a:spcPct val="20000"/>
        </a:spcBef>
        <a:buClr>
          <a:schemeClr val="accent3"/>
        </a:buClr>
        <a:buFont typeface="Wingdings 2"/>
        <a:buChar char=""/>
        <a:defRPr kumimoji="0" sz="2000" kern="1200">
          <a:solidFill>
            <a:schemeClr val="tx1"/>
          </a:solidFill>
          <a:latin typeface="+mn-lt"/>
          <a:ea typeface="+mn-ea"/>
          <a:cs typeface="+mn-cs"/>
        </a:defRPr>
      </a:lvl4pPr>
      <a:lvl5pPr marL="1298448" indent="-182880" algn="l" rtl="0" eaLnBrk="1" latinLnBrk="0" hangingPunct="1">
        <a:lnSpc>
          <a:spcPct val="100000"/>
        </a:lnSpc>
        <a:spcBef>
          <a:spcPct val="20000"/>
        </a:spcBef>
        <a:buClr>
          <a:schemeClr val="accent4"/>
        </a:buClr>
        <a:buFont typeface="Wingdings 2"/>
        <a:buChar char=""/>
        <a:defRPr kumimoji="0" sz="2000" kern="1200">
          <a:solidFill>
            <a:schemeClr val="tx1"/>
          </a:solidFill>
          <a:latin typeface="+mn-lt"/>
          <a:ea typeface="+mn-ea"/>
          <a:cs typeface="+mn-cs"/>
        </a:defRPr>
      </a:lvl5pPr>
      <a:lvl6pPr marL="1508760" indent="-182880" algn="l" rtl="0" eaLnBrk="1" latinLnBrk="0" hangingPunct="1">
        <a:lnSpc>
          <a:spcPct val="100000"/>
        </a:lnSpc>
        <a:spcBef>
          <a:spcPct val="20000"/>
        </a:spcBef>
        <a:buClr>
          <a:schemeClr val="accent5"/>
        </a:buClr>
        <a:buFont typeface="Wingdings 2"/>
        <a:buChar char=""/>
        <a:defRPr kumimoji="0" sz="2000" kern="1200">
          <a:solidFill>
            <a:schemeClr val="tx1"/>
          </a:solidFill>
          <a:latin typeface="+mn-lt"/>
          <a:ea typeface="+mn-ea"/>
          <a:cs typeface="+mn-cs"/>
        </a:defRPr>
      </a:lvl6pPr>
      <a:lvl7pPr marL="171907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7pPr>
      <a:lvl8pPr marL="1920240"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8pPr>
      <a:lvl9pPr marL="213055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60.jp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62.jpg"/><Relationship Id="rId2" Type="http://schemas.openxmlformats.org/officeDocument/2006/relationships/image" Target="../media/image61.jp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64.jp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67.jp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s://sr.wikipedia.org/wiki/%D0%94%D0%B8%D1%98%D0%B0%D0%B3%D0%BD%D0%BE%D1%81%D1%82%D0%B8%D0%BA%D0%B0" TargetMode="External"/><Relationship Id="rId2" Type="http://schemas.openxmlformats.org/officeDocument/2006/relationships/hyperlink" Target="https://sr.wikipedia.org/wiki/%D0%9C%D0%B5%D0%B4%D0%B8%D1%86%D0%B8%D0%BD%D0%B0" TargetMode="Externa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image" Target="../media/image36.jpg"/><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58.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71600" y="2895600"/>
            <a:ext cx="7406640" cy="1472184"/>
          </a:xfrm>
        </p:spPr>
        <p:txBody>
          <a:bodyPr/>
          <a:lstStyle/>
          <a:p>
            <a:r>
              <a:rPr lang="en-US" dirty="0" smtClean="0"/>
              <a:t>  PRIMENA ULTRAZVUKA </a:t>
            </a:r>
            <a:br>
              <a:rPr lang="en-US" dirty="0" smtClean="0"/>
            </a:br>
            <a:r>
              <a:rPr lang="en-US" dirty="0" smtClean="0"/>
              <a:t>          U MEDICINI</a:t>
            </a:r>
            <a:endParaRPr lang="en-US" dirty="0"/>
          </a:p>
        </p:txBody>
      </p:sp>
      <p:sp>
        <p:nvSpPr>
          <p:cNvPr id="3" name="Subtitle 2"/>
          <p:cNvSpPr>
            <a:spLocks noGrp="1"/>
          </p:cNvSpPr>
          <p:nvPr>
            <p:ph type="subTitle" idx="1"/>
          </p:nvPr>
        </p:nvSpPr>
        <p:spPr>
          <a:xfrm>
            <a:off x="990600" y="3962400"/>
            <a:ext cx="7406640" cy="1752600"/>
          </a:xfrm>
        </p:spPr>
        <p:txBody>
          <a:bodyPr/>
          <a:lstStyle/>
          <a:p>
            <a:endParaRPr lang="en-US" dirty="0" smtClean="0"/>
          </a:p>
          <a:p>
            <a:endParaRPr lang="en-US" dirty="0"/>
          </a:p>
          <a:p>
            <a:endParaRPr lang="en-US" dirty="0"/>
          </a:p>
        </p:txBody>
      </p:sp>
    </p:spTree>
    <p:extLst>
      <p:ext uri="{BB962C8B-B14F-4D97-AF65-F5344CB8AC3E}">
        <p14:creationId xmlns:p14="http://schemas.microsoft.com/office/powerpoint/2010/main" val="252083854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35608" y="533400"/>
            <a:ext cx="7498080" cy="5715000"/>
          </a:xfrm>
        </p:spPr>
        <p:txBody>
          <a:bodyPr/>
          <a:lstStyle/>
          <a:p>
            <a:r>
              <a:rPr lang="en-US" b="1" dirty="0">
                <a:latin typeface="Calibri" pitchFamily="34" charset="0"/>
                <a:cs typeface="Calibri" pitchFamily="34" charset="0"/>
              </a:rPr>
              <a:t>1940. </a:t>
            </a:r>
            <a:r>
              <a:rPr lang="en-US" dirty="0" err="1">
                <a:latin typeface="Calibri" pitchFamily="34" charset="0"/>
                <a:cs typeface="Calibri" pitchFamily="34" charset="0"/>
              </a:rPr>
              <a:t>godine</a:t>
            </a:r>
            <a:r>
              <a:rPr lang="en-US" dirty="0">
                <a:latin typeface="Calibri" pitchFamily="34" charset="0"/>
                <a:cs typeface="Calibri" pitchFamily="34" charset="0"/>
              </a:rPr>
              <a:t> </a:t>
            </a:r>
            <a:r>
              <a:rPr lang="sr-Latn-RS" dirty="0">
                <a:latin typeface="Calibri" pitchFamily="34" charset="0"/>
                <a:cs typeface="Calibri" pitchFamily="34" charset="0"/>
              </a:rPr>
              <a:t>u</a:t>
            </a:r>
            <a:r>
              <a:rPr lang="en-US" dirty="0" err="1">
                <a:latin typeface="Calibri" pitchFamily="34" charset="0"/>
                <a:cs typeface="Calibri" pitchFamily="34" charset="0"/>
              </a:rPr>
              <a:t>ltrazvučna</a:t>
            </a:r>
            <a:r>
              <a:rPr lang="en-US" dirty="0">
                <a:latin typeface="Calibri" pitchFamily="34" charset="0"/>
                <a:cs typeface="Calibri" pitchFamily="34" charset="0"/>
              </a:rPr>
              <a:t> </a:t>
            </a:r>
            <a:r>
              <a:rPr lang="en-US" dirty="0" err="1">
                <a:latin typeface="Calibri" pitchFamily="34" charset="0"/>
                <a:cs typeface="Calibri" pitchFamily="34" charset="0"/>
              </a:rPr>
              <a:t>energija</a:t>
            </a:r>
            <a:r>
              <a:rPr lang="sr-Latn-RS" dirty="0">
                <a:latin typeface="Calibri" pitchFamily="34" charset="0"/>
                <a:cs typeface="Calibri" pitchFamily="34" charset="0"/>
              </a:rPr>
              <a:t> je prvi put primenjena u </a:t>
            </a:r>
            <a:r>
              <a:rPr lang="en-US" dirty="0" err="1">
                <a:latin typeface="Calibri" pitchFamily="34" charset="0"/>
                <a:cs typeface="Calibri" pitchFamily="34" charset="0"/>
              </a:rPr>
              <a:t>medicinske</a:t>
            </a:r>
            <a:r>
              <a:rPr lang="en-US" dirty="0">
                <a:latin typeface="Calibri" pitchFamily="34" charset="0"/>
                <a:cs typeface="Calibri" pitchFamily="34" charset="0"/>
              </a:rPr>
              <a:t> </a:t>
            </a:r>
            <a:r>
              <a:rPr lang="en-US" dirty="0" err="1">
                <a:latin typeface="Calibri" pitchFamily="34" charset="0"/>
                <a:cs typeface="Calibri" pitchFamily="34" charset="0"/>
              </a:rPr>
              <a:t>svrhe</a:t>
            </a:r>
            <a:r>
              <a:rPr lang="en-US" dirty="0">
                <a:latin typeface="Calibri" pitchFamily="34" charset="0"/>
                <a:cs typeface="Calibri" pitchFamily="34" charset="0"/>
              </a:rPr>
              <a:t> od </a:t>
            </a:r>
            <a:r>
              <a:rPr lang="en-US" dirty="0" err="1">
                <a:latin typeface="Calibri" pitchFamily="34" charset="0"/>
                <a:cs typeface="Calibri" pitchFamily="34" charset="0"/>
              </a:rPr>
              <a:t>strane</a:t>
            </a:r>
            <a:r>
              <a:rPr lang="en-US" dirty="0">
                <a:latin typeface="Calibri" pitchFamily="34" charset="0"/>
                <a:cs typeface="Calibri" pitchFamily="34" charset="0"/>
              </a:rPr>
              <a:t> </a:t>
            </a:r>
            <a:r>
              <a:rPr lang="en-US" dirty="0" err="1">
                <a:latin typeface="Calibri" pitchFamily="34" charset="0"/>
                <a:cs typeface="Calibri" pitchFamily="34" charset="0"/>
              </a:rPr>
              <a:t>dr</a:t>
            </a:r>
            <a:r>
              <a:rPr lang="en-US" dirty="0">
                <a:latin typeface="Calibri" pitchFamily="34" charset="0"/>
                <a:cs typeface="Calibri" pitchFamily="34" charset="0"/>
              </a:rPr>
              <a:t> </a:t>
            </a:r>
            <a:r>
              <a:rPr lang="en-US" dirty="0" err="1">
                <a:latin typeface="Calibri" pitchFamily="34" charset="0"/>
                <a:cs typeface="Calibri" pitchFamily="34" charset="0"/>
              </a:rPr>
              <a:t>Džordža</a:t>
            </a:r>
            <a:r>
              <a:rPr lang="en-US" dirty="0">
                <a:latin typeface="Calibri" pitchFamily="34" charset="0"/>
                <a:cs typeface="Calibri" pitchFamily="34" charset="0"/>
              </a:rPr>
              <a:t> </a:t>
            </a:r>
            <a:r>
              <a:rPr lang="en-US" dirty="0" err="1" smtClean="0">
                <a:latin typeface="Calibri" pitchFamily="34" charset="0"/>
                <a:cs typeface="Calibri" pitchFamily="34" charset="0"/>
              </a:rPr>
              <a:t>Ludviga</a:t>
            </a:r>
            <a:r>
              <a:rPr lang="sr-Latn-RS" dirty="0" smtClean="0">
                <a:latin typeface="Calibri" pitchFamily="34" charset="0"/>
                <a:cs typeface="Calibri" pitchFamily="34" charset="0"/>
              </a:rPr>
              <a:t>.</a:t>
            </a:r>
          </a:p>
          <a:p>
            <a:endParaRPr lang="sr-Latn-RS" dirty="0">
              <a:latin typeface="Calibri" pitchFamily="34" charset="0"/>
              <a:cs typeface="Calibri" pitchFamily="34" charset="0"/>
            </a:endParaRPr>
          </a:p>
          <a:p>
            <a:endParaRPr lang="en-US" dirty="0"/>
          </a:p>
        </p:txBody>
      </p:sp>
      <p:pic>
        <p:nvPicPr>
          <p:cNvPr id="922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2546684"/>
            <a:ext cx="3492094" cy="434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2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23062" y="2610426"/>
            <a:ext cx="4210986" cy="35616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6284363"/>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43000" y="152400"/>
            <a:ext cx="8001000" cy="6705600"/>
          </a:xfrm>
        </p:spPr>
        <p:txBody>
          <a:bodyPr>
            <a:normAutofit/>
          </a:bodyPr>
          <a:lstStyle/>
          <a:p>
            <a:endParaRPr lang="en-US" sz="2800" dirty="0" smtClean="0">
              <a:latin typeface="Calibri" pitchFamily="34" charset="0"/>
              <a:cs typeface="Calibri" pitchFamily="34" charset="0"/>
            </a:endParaRPr>
          </a:p>
          <a:p>
            <a:r>
              <a:rPr lang="vi-VN" sz="2800" dirty="0" smtClean="0">
                <a:latin typeface="Calibri" pitchFamily="34" charset="0"/>
                <a:cs typeface="Calibri" pitchFamily="34" charset="0"/>
              </a:rPr>
              <a:t>Prednosti </a:t>
            </a:r>
            <a:r>
              <a:rPr lang="vi-VN" sz="2800" dirty="0">
                <a:latin typeface="Calibri" pitchFamily="34" charset="0"/>
                <a:cs typeface="Calibri" pitchFamily="34" charset="0"/>
              </a:rPr>
              <a:t>3D ultrazvuka su u prostornoj vizualizaciji organa, krvnih sudova, fetusa i sl. Mogućnost da se u 3D obliku sagledaju unutrašnje strukture daje nam ovo novo oružje u borbi za preciznu dijagnostiku</a:t>
            </a:r>
            <a:r>
              <a:rPr lang="vi-VN" sz="2800" dirty="0" smtClean="0">
                <a:latin typeface="Calibri" pitchFamily="34" charset="0"/>
                <a:cs typeface="Calibri" pitchFamily="34" charset="0"/>
              </a:rPr>
              <a:t>.</a:t>
            </a:r>
            <a:endParaRPr lang="en-US" sz="2800" dirty="0" smtClean="0">
              <a:latin typeface="Calibri" pitchFamily="34" charset="0"/>
              <a:cs typeface="Calibri" pitchFamily="34" charset="0"/>
            </a:endParaRPr>
          </a:p>
          <a:p>
            <a:pPr marL="82296" indent="0">
              <a:buNone/>
            </a:pPr>
            <a:endParaRPr lang="en-US" sz="2800" dirty="0" smtClean="0">
              <a:latin typeface="Calibri" pitchFamily="34" charset="0"/>
              <a:cs typeface="Calibri" pitchFamily="34" charset="0"/>
            </a:endParaRPr>
          </a:p>
          <a:p>
            <a:r>
              <a:rPr lang="en-US" sz="2800" dirty="0" smtClean="0">
                <a:latin typeface="Calibri" pitchFamily="34" charset="0"/>
                <a:cs typeface="Calibri" pitchFamily="34" charset="0"/>
              </a:rPr>
              <a:t>M</a:t>
            </a:r>
            <a:r>
              <a:rPr lang="vi-VN" sz="2800" dirty="0" smtClean="0">
                <a:latin typeface="Calibri" pitchFamily="34" charset="0"/>
                <a:cs typeface="Calibri" pitchFamily="34" charset="0"/>
              </a:rPr>
              <a:t>ogu </a:t>
            </a:r>
            <a:r>
              <a:rPr lang="vi-VN" sz="2800" dirty="0">
                <a:latin typeface="Calibri" pitchFamily="34" charset="0"/>
                <a:cs typeface="Calibri" pitchFamily="34" charset="0"/>
              </a:rPr>
              <a:t>prikazati lice, ruke, noge, polni organi fetusa i uoče moguće anomalije, </a:t>
            </a:r>
            <a:r>
              <a:rPr lang="vi-VN" sz="2800" dirty="0" smtClean="0">
                <a:latin typeface="Calibri" pitchFamily="34" charset="0"/>
                <a:cs typeface="Calibri" pitchFamily="34" charset="0"/>
              </a:rPr>
              <a:t>mogućnost </a:t>
            </a:r>
            <a:r>
              <a:rPr lang="vi-VN" sz="2800" dirty="0">
                <a:latin typeface="Calibri" pitchFamily="34" charset="0"/>
                <a:cs typeface="Calibri" pitchFamily="34" charset="0"/>
              </a:rPr>
              <a:t>praćenja ponašanja </a:t>
            </a:r>
            <a:r>
              <a:rPr lang="vi-VN" sz="2800" dirty="0" smtClean="0">
                <a:latin typeface="Calibri" pitchFamily="34" charset="0"/>
                <a:cs typeface="Calibri" pitchFamily="34" charset="0"/>
              </a:rPr>
              <a:t>fetusa i </a:t>
            </a:r>
            <a:r>
              <a:rPr lang="vi-VN" sz="2800" dirty="0">
                <a:latin typeface="Calibri" pitchFamily="34" charset="0"/>
                <a:cs typeface="Calibri" pitchFamily="34" charset="0"/>
              </a:rPr>
              <a:t>mogućnost izvođenja određenih zaključaka iz tih zapažanja. Iz ovoga se može zaključiti </a:t>
            </a:r>
            <a:r>
              <a:rPr lang="vi-VN" sz="2800" dirty="0" smtClean="0">
                <a:latin typeface="Calibri" pitchFamily="34" charset="0"/>
                <a:cs typeface="Calibri" pitchFamily="34" charset="0"/>
              </a:rPr>
              <a:t>da </a:t>
            </a:r>
            <a:r>
              <a:rPr lang="vi-VN" sz="2800" dirty="0">
                <a:latin typeface="Calibri" pitchFamily="34" charset="0"/>
                <a:cs typeface="Calibri" pitchFamily="34" charset="0"/>
              </a:rPr>
              <a:t>3D/4D ultrazvuk omogućava sigurnije praćenje trudnoće</a:t>
            </a:r>
            <a:r>
              <a:rPr lang="sr-Latn-RS" sz="2800" dirty="0" smtClean="0">
                <a:latin typeface="Calibri" pitchFamily="34" charset="0"/>
                <a:cs typeface="Calibri" pitchFamily="34" charset="0"/>
              </a:rPr>
              <a:t>.</a:t>
            </a:r>
          </a:p>
        </p:txBody>
      </p:sp>
    </p:spTree>
    <p:extLst>
      <p:ext uri="{BB962C8B-B14F-4D97-AF65-F5344CB8AC3E}">
        <p14:creationId xmlns:p14="http://schemas.microsoft.com/office/powerpoint/2010/main" val="356056235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a:xfrm>
            <a:off x="1066800" y="2057400"/>
            <a:ext cx="7924800" cy="4800600"/>
          </a:xfrm>
        </p:spPr>
        <p:txBody>
          <a:bodyPr/>
          <a:lstStyle/>
          <a:p>
            <a:r>
              <a:rPr lang="vi-VN" sz="2800" dirty="0">
                <a:latin typeface="Calibri" pitchFamily="34" charset="0"/>
                <a:cs typeface="Calibri" pitchFamily="34" charset="0"/>
              </a:rPr>
              <a:t>Najveći nedostatak 3D/4D ultrazvučnih aparata je ustvari njihova cena, što značajno utiče i na cenu pregleda. </a:t>
            </a:r>
            <a:endParaRPr lang="en-US" sz="2800" dirty="0" smtClean="0">
              <a:latin typeface="Calibri" pitchFamily="34" charset="0"/>
              <a:cs typeface="Calibri" pitchFamily="34" charset="0"/>
            </a:endParaRPr>
          </a:p>
          <a:p>
            <a:pPr marL="82296" indent="0">
              <a:buNone/>
            </a:pPr>
            <a:endParaRPr lang="en-US" sz="2800" dirty="0">
              <a:latin typeface="Calibri" pitchFamily="34" charset="0"/>
              <a:cs typeface="Calibri" pitchFamily="34" charset="0"/>
            </a:endParaRPr>
          </a:p>
          <a:p>
            <a:r>
              <a:rPr lang="en-US" sz="2800" dirty="0" smtClean="0">
                <a:latin typeface="Calibri" pitchFamily="34" charset="0"/>
                <a:cs typeface="Calibri" pitchFamily="34" charset="0"/>
              </a:rPr>
              <a:t>U</a:t>
            </a:r>
            <a:r>
              <a:rPr lang="vi-VN" sz="2800" dirty="0" smtClean="0">
                <a:latin typeface="Calibri" pitchFamily="34" charset="0"/>
                <a:cs typeface="Calibri" pitchFamily="34" charset="0"/>
              </a:rPr>
              <a:t>koliko </a:t>
            </a:r>
            <a:r>
              <a:rPr lang="vi-VN" sz="2800" dirty="0">
                <a:latin typeface="Calibri" pitchFamily="34" charset="0"/>
                <a:cs typeface="Calibri" pitchFamily="34" charset="0"/>
              </a:rPr>
              <a:t>imate relativno dobar 2D ultrazvučni aparat i kompjuter+softver možete dobiti 3D/4D ultazvučni aparat sa vrlo malim ulaganjima.  </a:t>
            </a:r>
            <a:endParaRPr lang="en-US" sz="2800" dirty="0">
              <a:latin typeface="Calibri" pitchFamily="34" charset="0"/>
              <a:cs typeface="Calibri" pitchFamily="34" charset="0"/>
            </a:endParaRPr>
          </a:p>
          <a:p>
            <a:endParaRPr lang="en-US" dirty="0"/>
          </a:p>
        </p:txBody>
      </p:sp>
    </p:spTree>
    <p:extLst>
      <p:ext uri="{BB962C8B-B14F-4D97-AF65-F5344CB8AC3E}">
        <p14:creationId xmlns:p14="http://schemas.microsoft.com/office/powerpoint/2010/main" val="374894763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457200"/>
            <a:ext cx="7499350" cy="4570794"/>
          </a:xfrm>
        </p:spPr>
      </p:pic>
      <p:sp>
        <p:nvSpPr>
          <p:cNvPr id="5" name="TextBox 4"/>
          <p:cNvSpPr txBox="1"/>
          <p:nvPr/>
        </p:nvSpPr>
        <p:spPr>
          <a:xfrm>
            <a:off x="1752600" y="5334000"/>
            <a:ext cx="6019800" cy="369332"/>
          </a:xfrm>
          <a:prstGeom prst="rect">
            <a:avLst/>
          </a:prstGeom>
          <a:noFill/>
        </p:spPr>
        <p:txBody>
          <a:bodyPr wrap="square" rtlCol="0">
            <a:spAutoFit/>
          </a:bodyPr>
          <a:lstStyle/>
          <a:p>
            <a:r>
              <a:rPr lang="sr-Latn-RS" i="1" dirty="0" smtClean="0">
                <a:latin typeface="Calibri" pitchFamily="34" charset="0"/>
                <a:cs typeface="Calibri" pitchFamily="34" charset="0"/>
              </a:rPr>
              <a:t>3D ultrazvučni aparat                         4D ultrazvučni aparat  </a:t>
            </a:r>
            <a:endParaRPr lang="en-US" i="1" dirty="0">
              <a:latin typeface="Calibri" pitchFamily="34" charset="0"/>
              <a:cs typeface="Calibri" pitchFamily="34" charset="0"/>
            </a:endParaRPr>
          </a:p>
        </p:txBody>
      </p:sp>
    </p:spTree>
    <p:extLst>
      <p:ext uri="{BB962C8B-B14F-4D97-AF65-F5344CB8AC3E}">
        <p14:creationId xmlns:p14="http://schemas.microsoft.com/office/powerpoint/2010/main" val="253852197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38400" y="1066800"/>
            <a:ext cx="4744311" cy="4800600"/>
          </a:xfrm>
        </p:spPr>
      </p:pic>
    </p:spTree>
    <p:extLst>
      <p:ext uri="{BB962C8B-B14F-4D97-AF65-F5344CB8AC3E}">
        <p14:creationId xmlns:p14="http://schemas.microsoft.com/office/powerpoint/2010/main" val="219418009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752600"/>
            <a:ext cx="4724400" cy="3276600"/>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24400" y="1744532"/>
            <a:ext cx="4419600" cy="3314700"/>
          </a:xfrm>
          <a:prstGeom prst="rect">
            <a:avLst/>
          </a:prstGeom>
        </p:spPr>
      </p:pic>
    </p:spTree>
    <p:extLst>
      <p:ext uri="{BB962C8B-B14F-4D97-AF65-F5344CB8AC3E}">
        <p14:creationId xmlns:p14="http://schemas.microsoft.com/office/powerpoint/2010/main" val="382391819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Ehokardiografija</a:t>
            </a:r>
            <a:endParaRPr lang="en-US" dirty="0"/>
          </a:p>
        </p:txBody>
      </p:sp>
      <p:sp>
        <p:nvSpPr>
          <p:cNvPr id="3" name="Content Placeholder 2"/>
          <p:cNvSpPr>
            <a:spLocks noGrp="1"/>
          </p:cNvSpPr>
          <p:nvPr>
            <p:ph idx="1"/>
          </p:nvPr>
        </p:nvSpPr>
        <p:spPr>
          <a:xfrm>
            <a:off x="1435608" y="1447800"/>
            <a:ext cx="7498080" cy="5181600"/>
          </a:xfrm>
        </p:spPr>
        <p:txBody>
          <a:bodyPr>
            <a:normAutofit fontScale="77500" lnSpcReduction="20000"/>
          </a:bodyPr>
          <a:lstStyle/>
          <a:p>
            <a:r>
              <a:rPr lang="vi-VN" dirty="0">
                <a:latin typeface="Calibri" pitchFamily="34" charset="0"/>
                <a:cs typeface="Calibri" pitchFamily="34" charset="0"/>
              </a:rPr>
              <a:t>Ultrazvučna dijagnostika u kardiologiji ima veliku važnost. </a:t>
            </a:r>
            <a:endParaRPr lang="sr-Latn-RS" dirty="0">
              <a:latin typeface="Calibri" pitchFamily="34" charset="0"/>
              <a:cs typeface="Calibri" pitchFamily="34" charset="0"/>
            </a:endParaRPr>
          </a:p>
          <a:p>
            <a:pPr marL="82296" indent="0">
              <a:buNone/>
            </a:pPr>
            <a:endParaRPr lang="sr-Latn-RS" dirty="0" smtClean="0">
              <a:latin typeface="Calibri" pitchFamily="34" charset="0"/>
              <a:cs typeface="Calibri" pitchFamily="34" charset="0"/>
            </a:endParaRPr>
          </a:p>
          <a:p>
            <a:r>
              <a:rPr lang="vi-VN" dirty="0" smtClean="0">
                <a:latin typeface="Calibri" pitchFamily="34" charset="0"/>
                <a:cs typeface="Calibri" pitchFamily="34" charset="0"/>
              </a:rPr>
              <a:t>Ultrazvukom </a:t>
            </a:r>
            <a:r>
              <a:rPr lang="vi-VN" dirty="0">
                <a:latin typeface="Calibri" pitchFamily="34" charset="0"/>
                <a:cs typeface="Calibri" pitchFamily="34" charset="0"/>
              </a:rPr>
              <a:t>se može prikazati  </a:t>
            </a:r>
            <a:r>
              <a:rPr lang="vi-VN" dirty="0" smtClean="0">
                <a:latin typeface="Calibri" pitchFamily="34" charset="0"/>
                <a:cs typeface="Calibri" pitchFamily="34" charset="0"/>
              </a:rPr>
              <a:t>presek </a:t>
            </a:r>
            <a:r>
              <a:rPr lang="vi-VN" dirty="0">
                <a:latin typeface="Calibri" pitchFamily="34" charset="0"/>
                <a:cs typeface="Calibri" pitchFamily="34" charset="0"/>
              </a:rPr>
              <a:t>srca i pokreti srčanih struktura. Pretraga se obavlja ultrazvučnim uređajem u stvarnom vremenu i M-prikazom</a:t>
            </a:r>
            <a:r>
              <a:rPr lang="vi-VN" dirty="0" smtClean="0">
                <a:latin typeface="Calibri" pitchFamily="34" charset="0"/>
                <a:cs typeface="Calibri" pitchFamily="34" charset="0"/>
              </a:rPr>
              <a:t>.</a:t>
            </a:r>
            <a:endParaRPr lang="sr-Latn-RS" dirty="0" smtClean="0">
              <a:latin typeface="Calibri" pitchFamily="34" charset="0"/>
              <a:cs typeface="Calibri" pitchFamily="34" charset="0"/>
            </a:endParaRPr>
          </a:p>
          <a:p>
            <a:pPr marL="82296" indent="0">
              <a:buNone/>
            </a:pPr>
            <a:endParaRPr lang="sr-Latn-RS" dirty="0" smtClean="0">
              <a:latin typeface="Calibri" pitchFamily="34" charset="0"/>
              <a:cs typeface="Calibri" pitchFamily="34" charset="0"/>
            </a:endParaRPr>
          </a:p>
          <a:p>
            <a:r>
              <a:rPr lang="vi-VN" dirty="0" smtClean="0">
                <a:latin typeface="Calibri" pitchFamily="34" charset="0"/>
                <a:cs typeface="Calibri" pitchFamily="34" charset="0"/>
              </a:rPr>
              <a:t>Sa </a:t>
            </a:r>
            <a:r>
              <a:rPr lang="vi-VN" dirty="0">
                <a:latin typeface="Calibri" pitchFamily="34" charset="0"/>
                <a:cs typeface="Calibri" pitchFamily="34" charset="0"/>
              </a:rPr>
              <a:t>slike </a:t>
            </a:r>
            <a:r>
              <a:rPr lang="vi-VN" dirty="0" smtClean="0">
                <a:latin typeface="Calibri" pitchFamily="34" charset="0"/>
                <a:cs typeface="Calibri" pitchFamily="34" charset="0"/>
              </a:rPr>
              <a:t>preseka </a:t>
            </a:r>
            <a:r>
              <a:rPr lang="vi-VN" dirty="0">
                <a:latin typeface="Calibri" pitchFamily="34" charset="0"/>
                <a:cs typeface="Calibri" pitchFamily="34" charset="0"/>
              </a:rPr>
              <a:t>srca mogu se </a:t>
            </a:r>
            <a:r>
              <a:rPr lang="vi-VN" dirty="0" smtClean="0">
                <a:latin typeface="Calibri" pitchFamily="34" charset="0"/>
                <a:cs typeface="Calibri" pitchFamily="34" charset="0"/>
              </a:rPr>
              <a:t>izmeriti </a:t>
            </a:r>
            <a:r>
              <a:rPr lang="vi-VN" dirty="0">
                <a:latin typeface="Calibri" pitchFamily="34" charset="0"/>
                <a:cs typeface="Calibri" pitchFamily="34" charset="0"/>
              </a:rPr>
              <a:t>dimenzije srca, debljina, položaj </a:t>
            </a:r>
            <a:r>
              <a:rPr lang="vi-VN" dirty="0" smtClean="0">
                <a:latin typeface="Calibri" pitchFamily="34" charset="0"/>
                <a:cs typeface="Calibri" pitchFamily="34" charset="0"/>
              </a:rPr>
              <a:t>zali</a:t>
            </a:r>
            <a:r>
              <a:rPr lang="sr-Latn-RS" dirty="0" smtClean="0">
                <a:latin typeface="Calibri" pitchFamily="34" charset="0"/>
                <a:cs typeface="Calibri" pitchFamily="34" charset="0"/>
              </a:rPr>
              <a:t>zaka</a:t>
            </a:r>
            <a:r>
              <a:rPr lang="vi-VN" dirty="0" smtClean="0">
                <a:latin typeface="Calibri" pitchFamily="34" charset="0"/>
                <a:cs typeface="Calibri" pitchFamily="34" charset="0"/>
              </a:rPr>
              <a:t>, </a:t>
            </a:r>
            <a:r>
              <a:rPr lang="vi-VN" dirty="0">
                <a:latin typeface="Calibri" pitchFamily="34" charset="0"/>
                <a:cs typeface="Calibri" pitchFamily="34" charset="0"/>
              </a:rPr>
              <a:t>mogu se pronaći tumori, </a:t>
            </a:r>
            <a:r>
              <a:rPr lang="vi-VN" dirty="0" smtClean="0">
                <a:latin typeface="Calibri" pitchFamily="34" charset="0"/>
                <a:cs typeface="Calibri" pitchFamily="34" charset="0"/>
              </a:rPr>
              <a:t>promene</a:t>
            </a:r>
            <a:r>
              <a:rPr lang="vi-VN" dirty="0">
                <a:latin typeface="Calibri" pitchFamily="34" charset="0"/>
                <a:cs typeface="Calibri" pitchFamily="34" charset="0"/>
              </a:rPr>
              <a:t>, debljine mišića i defekti u </a:t>
            </a:r>
            <a:r>
              <a:rPr lang="vi-VN" dirty="0" smtClean="0">
                <a:latin typeface="Calibri" pitchFamily="34" charset="0"/>
                <a:cs typeface="Calibri" pitchFamily="34" charset="0"/>
              </a:rPr>
              <a:t>pregradama. </a:t>
            </a:r>
            <a:r>
              <a:rPr lang="vi-VN" dirty="0">
                <a:latin typeface="Calibri" pitchFamily="34" charset="0"/>
                <a:cs typeface="Calibri" pitchFamily="34" charset="0"/>
              </a:rPr>
              <a:t>M i B-prikazi se u posljednje </a:t>
            </a:r>
            <a:r>
              <a:rPr lang="vi-VN" dirty="0" smtClean="0">
                <a:latin typeface="Calibri" pitchFamily="34" charset="0"/>
                <a:cs typeface="Calibri" pitchFamily="34" charset="0"/>
              </a:rPr>
              <a:t>vreme </a:t>
            </a:r>
            <a:r>
              <a:rPr lang="vi-VN" dirty="0">
                <a:latin typeface="Calibri" pitchFamily="34" charset="0"/>
                <a:cs typeface="Calibri" pitchFamily="34" charset="0"/>
              </a:rPr>
              <a:t>kombiniraju s </a:t>
            </a:r>
            <a:r>
              <a:rPr lang="vi-VN" dirty="0" smtClean="0">
                <a:latin typeface="Calibri" pitchFamily="34" charset="0"/>
                <a:cs typeface="Calibri" pitchFamily="34" charset="0"/>
              </a:rPr>
              <a:t>merenjem </a:t>
            </a:r>
            <a:r>
              <a:rPr lang="vi-VN" dirty="0">
                <a:latin typeface="Calibri" pitchFamily="34" charset="0"/>
                <a:cs typeface="Calibri" pitchFamily="34" charset="0"/>
              </a:rPr>
              <a:t>brzine na Dopplerovu principu, čime se </a:t>
            </a:r>
            <a:r>
              <a:rPr lang="vi-VN" dirty="0" smtClean="0">
                <a:latin typeface="Calibri" pitchFamily="34" charset="0"/>
                <a:cs typeface="Calibri" pitchFamily="34" charset="0"/>
              </a:rPr>
              <a:t>dobij</a:t>
            </a:r>
            <a:r>
              <a:rPr lang="sr-Latn-RS" dirty="0" smtClean="0">
                <a:latin typeface="Calibri" pitchFamily="34" charset="0"/>
                <a:cs typeface="Calibri" pitchFamily="34" charset="0"/>
              </a:rPr>
              <a:t>aj</a:t>
            </a:r>
            <a:r>
              <a:rPr lang="vi-VN" dirty="0" smtClean="0">
                <a:latin typeface="Calibri" pitchFamily="34" charset="0"/>
                <a:cs typeface="Calibri" pitchFamily="34" charset="0"/>
              </a:rPr>
              <a:t>u potpuni</a:t>
            </a:r>
            <a:r>
              <a:rPr lang="sr-Latn-RS" dirty="0" smtClean="0">
                <a:latin typeface="Calibri" pitchFamily="34" charset="0"/>
                <a:cs typeface="Calibri" pitchFamily="34" charset="0"/>
              </a:rPr>
              <a:t>iji</a:t>
            </a:r>
            <a:r>
              <a:rPr lang="vi-VN" dirty="0" smtClean="0">
                <a:latin typeface="Calibri" pitchFamily="34" charset="0"/>
                <a:cs typeface="Calibri" pitchFamily="34" charset="0"/>
              </a:rPr>
              <a:t> </a:t>
            </a:r>
            <a:r>
              <a:rPr lang="vi-VN" dirty="0">
                <a:latin typeface="Calibri" pitchFamily="34" charset="0"/>
                <a:cs typeface="Calibri" pitchFamily="34" charset="0"/>
              </a:rPr>
              <a:t>podaci o radu srca. Dopplerove pretrage se obavljaju rutinski za </a:t>
            </a:r>
            <a:r>
              <a:rPr lang="vi-VN" dirty="0" smtClean="0">
                <a:latin typeface="Calibri" pitchFamily="34" charset="0"/>
                <a:cs typeface="Calibri" pitchFamily="34" charset="0"/>
              </a:rPr>
              <a:t>merenje </a:t>
            </a:r>
            <a:r>
              <a:rPr lang="vi-VN" dirty="0">
                <a:latin typeface="Calibri" pitchFamily="34" charset="0"/>
                <a:cs typeface="Calibri" pitchFamily="34" charset="0"/>
              </a:rPr>
              <a:t>protoka krvi u srcu.</a:t>
            </a:r>
            <a:endParaRPr lang="en-US" dirty="0">
              <a:latin typeface="Calibri" pitchFamily="34" charset="0"/>
              <a:cs typeface="Calibri" pitchFamily="34" charset="0"/>
            </a:endParaRPr>
          </a:p>
        </p:txBody>
      </p:sp>
    </p:spTree>
    <p:extLst>
      <p:ext uri="{BB962C8B-B14F-4D97-AF65-F5344CB8AC3E}">
        <p14:creationId xmlns:p14="http://schemas.microsoft.com/office/powerpoint/2010/main" val="78890895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62000" y="990600"/>
            <a:ext cx="7907436" cy="4756505"/>
          </a:xfrm>
        </p:spPr>
      </p:pic>
      <p:sp>
        <p:nvSpPr>
          <p:cNvPr id="5" name="TextBox 4"/>
          <p:cNvSpPr txBox="1"/>
          <p:nvPr/>
        </p:nvSpPr>
        <p:spPr>
          <a:xfrm>
            <a:off x="2057400" y="5864332"/>
            <a:ext cx="5867400" cy="369332"/>
          </a:xfrm>
          <a:prstGeom prst="rect">
            <a:avLst/>
          </a:prstGeom>
          <a:noFill/>
        </p:spPr>
        <p:txBody>
          <a:bodyPr wrap="square" rtlCol="0">
            <a:spAutoFit/>
          </a:bodyPr>
          <a:lstStyle/>
          <a:p>
            <a:r>
              <a:rPr lang="sr-Latn-RS" i="1" dirty="0" smtClean="0">
                <a:latin typeface="Calibri" pitchFamily="34" charset="0"/>
                <a:cs typeface="Calibri" pitchFamily="34" charset="0"/>
              </a:rPr>
              <a:t>Ultrazvučna slika preseka srca na sve četiri komore</a:t>
            </a:r>
            <a:endParaRPr lang="en-US" i="1" dirty="0">
              <a:latin typeface="Calibri" pitchFamily="34" charset="0"/>
              <a:cs typeface="Calibri" pitchFamily="34" charset="0"/>
            </a:endParaRPr>
          </a:p>
        </p:txBody>
      </p:sp>
    </p:spTree>
    <p:extLst>
      <p:ext uri="{BB962C8B-B14F-4D97-AF65-F5344CB8AC3E}">
        <p14:creationId xmlns:p14="http://schemas.microsoft.com/office/powerpoint/2010/main" val="144326173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Terapijski</a:t>
            </a:r>
            <a:r>
              <a:rPr lang="en-US" dirty="0"/>
              <a:t> </a:t>
            </a:r>
            <a:r>
              <a:rPr lang="en-US" dirty="0" err="1"/>
              <a:t>ultrazvuk</a:t>
            </a:r>
            <a:endParaRPr lang="en-US" dirty="0"/>
          </a:p>
        </p:txBody>
      </p:sp>
      <p:sp>
        <p:nvSpPr>
          <p:cNvPr id="3" name="Content Placeholder 2"/>
          <p:cNvSpPr>
            <a:spLocks noGrp="1"/>
          </p:cNvSpPr>
          <p:nvPr>
            <p:ph idx="1"/>
          </p:nvPr>
        </p:nvSpPr>
        <p:spPr>
          <a:xfrm>
            <a:off x="1066800" y="1447800"/>
            <a:ext cx="8001000" cy="4953000"/>
          </a:xfrm>
        </p:spPr>
        <p:txBody>
          <a:bodyPr>
            <a:normAutofit fontScale="92500" lnSpcReduction="20000"/>
          </a:bodyPr>
          <a:lstStyle/>
          <a:p>
            <a:r>
              <a:rPr lang="en-US" dirty="0" err="1">
                <a:latin typeface="Calibri" pitchFamily="34" charset="0"/>
                <a:cs typeface="Calibri" pitchFamily="34" charset="0"/>
              </a:rPr>
              <a:t>Terapija</a:t>
            </a:r>
            <a:r>
              <a:rPr lang="en-US" dirty="0">
                <a:latin typeface="Calibri" pitchFamily="34" charset="0"/>
                <a:cs typeface="Calibri" pitchFamily="34" charset="0"/>
              </a:rPr>
              <a:t> </a:t>
            </a:r>
            <a:r>
              <a:rPr lang="en-US" dirty="0" err="1">
                <a:latin typeface="Calibri" pitchFamily="34" charset="0"/>
                <a:cs typeface="Calibri" pitchFamily="34" charset="0"/>
              </a:rPr>
              <a:t>ultrazvukom</a:t>
            </a:r>
            <a:r>
              <a:rPr lang="en-US" dirty="0">
                <a:latin typeface="Calibri" pitchFamily="34" charset="0"/>
                <a:cs typeface="Calibri" pitchFamily="34" charset="0"/>
              </a:rPr>
              <a:t> je </a:t>
            </a:r>
            <a:r>
              <a:rPr lang="en-US" dirty="0" err="1" smtClean="0">
                <a:latin typeface="Calibri" pitchFamily="34" charset="0"/>
                <a:cs typeface="Calibri" pitchFamily="34" charset="0"/>
              </a:rPr>
              <a:t>primena</a:t>
            </a:r>
            <a:r>
              <a:rPr lang="en-US" dirty="0" smtClean="0">
                <a:latin typeface="Calibri" pitchFamily="34" charset="0"/>
                <a:cs typeface="Calibri" pitchFamily="34" charset="0"/>
              </a:rPr>
              <a:t> </a:t>
            </a:r>
            <a:r>
              <a:rPr lang="en-US" dirty="0" err="1">
                <a:latin typeface="Calibri" pitchFamily="34" charset="0"/>
                <a:cs typeface="Calibri" pitchFamily="34" charset="0"/>
              </a:rPr>
              <a:t>ultrazvučne</a:t>
            </a:r>
            <a:r>
              <a:rPr lang="en-US" dirty="0">
                <a:latin typeface="Calibri" pitchFamily="34" charset="0"/>
                <a:cs typeface="Calibri" pitchFamily="34" charset="0"/>
              </a:rPr>
              <a:t> </a:t>
            </a:r>
            <a:r>
              <a:rPr lang="en-US" dirty="0" err="1">
                <a:latin typeface="Calibri" pitchFamily="34" charset="0"/>
                <a:cs typeface="Calibri" pitchFamily="34" charset="0"/>
              </a:rPr>
              <a:t>energije</a:t>
            </a:r>
            <a:r>
              <a:rPr lang="en-US" dirty="0">
                <a:latin typeface="Calibri" pitchFamily="34" charset="0"/>
                <a:cs typeface="Calibri" pitchFamily="34" charset="0"/>
              </a:rPr>
              <a:t> u </a:t>
            </a:r>
            <a:r>
              <a:rPr lang="en-US" dirty="0" err="1">
                <a:latin typeface="Calibri" pitchFamily="34" charset="0"/>
                <a:cs typeface="Calibri" pitchFamily="34" charset="0"/>
              </a:rPr>
              <a:t>svrhu</a:t>
            </a:r>
            <a:r>
              <a:rPr lang="en-US" dirty="0">
                <a:latin typeface="Calibri" pitchFamily="34" charset="0"/>
                <a:cs typeface="Calibri" pitchFamily="34" charset="0"/>
              </a:rPr>
              <a:t> </a:t>
            </a:r>
            <a:r>
              <a:rPr lang="en-US" dirty="0" err="1" smtClean="0">
                <a:latin typeface="Calibri" pitchFamily="34" charset="0"/>
                <a:cs typeface="Calibri" pitchFamily="34" charset="0"/>
              </a:rPr>
              <a:t>lečenja</a:t>
            </a:r>
            <a:r>
              <a:rPr lang="en-US" dirty="0">
                <a:latin typeface="Calibri" pitchFamily="34" charset="0"/>
                <a:cs typeface="Calibri" pitchFamily="34" charset="0"/>
              </a:rPr>
              <a:t>. U </a:t>
            </a:r>
            <a:r>
              <a:rPr lang="en-US" dirty="0" err="1">
                <a:latin typeface="Calibri" pitchFamily="34" charset="0"/>
                <a:cs typeface="Calibri" pitchFamily="34" charset="0"/>
              </a:rPr>
              <a:t>terapijske</a:t>
            </a:r>
            <a:r>
              <a:rPr lang="en-US" dirty="0">
                <a:latin typeface="Calibri" pitchFamily="34" charset="0"/>
                <a:cs typeface="Calibri" pitchFamily="34" charset="0"/>
              </a:rPr>
              <a:t> </a:t>
            </a:r>
            <a:r>
              <a:rPr lang="en-US" dirty="0" err="1">
                <a:latin typeface="Calibri" pitchFamily="34" charset="0"/>
                <a:cs typeface="Calibri" pitchFamily="34" charset="0"/>
              </a:rPr>
              <a:t>svrhe</a:t>
            </a:r>
            <a:r>
              <a:rPr lang="en-US" dirty="0">
                <a:latin typeface="Calibri" pitchFamily="34" charset="0"/>
                <a:cs typeface="Calibri" pitchFamily="34" charset="0"/>
              </a:rPr>
              <a:t>  </a:t>
            </a:r>
            <a:r>
              <a:rPr lang="en-US" dirty="0" err="1">
                <a:latin typeface="Calibri" pitchFamily="34" charset="0"/>
                <a:cs typeface="Calibri" pitchFamily="34" charset="0"/>
              </a:rPr>
              <a:t>koristi</a:t>
            </a:r>
            <a:r>
              <a:rPr lang="en-US" dirty="0">
                <a:latin typeface="Calibri" pitchFamily="34" charset="0"/>
                <a:cs typeface="Calibri" pitchFamily="34" charset="0"/>
              </a:rPr>
              <a:t> se </a:t>
            </a:r>
            <a:r>
              <a:rPr lang="en-US" dirty="0" err="1">
                <a:latin typeface="Calibri" pitchFamily="34" charset="0"/>
                <a:cs typeface="Calibri" pitchFamily="34" charset="0"/>
              </a:rPr>
              <a:t>ultrazvuk</a:t>
            </a:r>
            <a:r>
              <a:rPr lang="en-US" dirty="0">
                <a:latin typeface="Calibri" pitchFamily="34" charset="0"/>
                <a:cs typeface="Calibri" pitchFamily="34" charset="0"/>
              </a:rPr>
              <a:t> </a:t>
            </a:r>
            <a:r>
              <a:rPr lang="en-US" dirty="0" err="1">
                <a:latin typeface="Calibri" pitchFamily="34" charset="0"/>
                <a:cs typeface="Calibri" pitchFamily="34" charset="0"/>
              </a:rPr>
              <a:t>frekvencije</a:t>
            </a:r>
            <a:r>
              <a:rPr lang="en-US" dirty="0">
                <a:latin typeface="Calibri" pitchFamily="34" charset="0"/>
                <a:cs typeface="Calibri" pitchFamily="34" charset="0"/>
              </a:rPr>
              <a:t> od </a:t>
            </a:r>
            <a:r>
              <a:rPr lang="en-US" dirty="0" smtClean="0">
                <a:latin typeface="Calibri" pitchFamily="34" charset="0"/>
                <a:cs typeface="Calibri" pitchFamily="34" charset="0"/>
              </a:rPr>
              <a:t>0,75 do </a:t>
            </a:r>
            <a:r>
              <a:rPr lang="en-US" dirty="0">
                <a:latin typeface="Calibri" pitchFamily="34" charset="0"/>
                <a:cs typeface="Calibri" pitchFamily="34" charset="0"/>
              </a:rPr>
              <a:t>3 </a:t>
            </a:r>
            <a:r>
              <a:rPr lang="en-US" dirty="0" err="1">
                <a:latin typeface="Calibri" pitchFamily="34" charset="0"/>
                <a:cs typeface="Calibri" pitchFamily="34" charset="0"/>
              </a:rPr>
              <a:t>MHz.</a:t>
            </a:r>
            <a:r>
              <a:rPr lang="en-US" dirty="0">
                <a:latin typeface="Calibri" pitchFamily="34" charset="0"/>
                <a:cs typeface="Calibri" pitchFamily="34" charset="0"/>
              </a:rPr>
              <a:t> </a:t>
            </a:r>
            <a:endParaRPr lang="sr-Latn-RS" dirty="0" smtClean="0">
              <a:latin typeface="Calibri" pitchFamily="34" charset="0"/>
              <a:cs typeface="Calibri" pitchFamily="34" charset="0"/>
            </a:endParaRPr>
          </a:p>
          <a:p>
            <a:pPr marL="82296" indent="0">
              <a:buNone/>
            </a:pPr>
            <a:endParaRPr lang="sr-Latn-RS" dirty="0" smtClean="0">
              <a:latin typeface="Calibri" pitchFamily="34" charset="0"/>
              <a:cs typeface="Calibri" pitchFamily="34" charset="0"/>
            </a:endParaRPr>
          </a:p>
          <a:p>
            <a:r>
              <a:rPr lang="en-US" dirty="0" err="1" smtClean="0">
                <a:latin typeface="Calibri" pitchFamily="34" charset="0"/>
                <a:cs typeface="Calibri" pitchFamily="34" charset="0"/>
              </a:rPr>
              <a:t>Koristi</a:t>
            </a:r>
            <a:r>
              <a:rPr lang="en-US" dirty="0" smtClean="0">
                <a:latin typeface="Calibri" pitchFamily="34" charset="0"/>
                <a:cs typeface="Calibri" pitchFamily="34" charset="0"/>
              </a:rPr>
              <a:t> </a:t>
            </a:r>
            <a:r>
              <a:rPr lang="en-US" dirty="0">
                <a:latin typeface="Calibri" pitchFamily="34" charset="0"/>
                <a:cs typeface="Calibri" pitchFamily="34" charset="0"/>
              </a:rPr>
              <a:t>se </a:t>
            </a:r>
            <a:r>
              <a:rPr lang="en-US" dirty="0" err="1">
                <a:latin typeface="Calibri" pitchFamily="34" charset="0"/>
                <a:cs typeface="Calibri" pitchFamily="34" charset="0"/>
              </a:rPr>
              <a:t>kao</a:t>
            </a:r>
            <a:r>
              <a:rPr lang="en-US" dirty="0">
                <a:latin typeface="Calibri" pitchFamily="34" charset="0"/>
                <a:cs typeface="Calibri" pitchFamily="34" charset="0"/>
              </a:rPr>
              <a:t> </a:t>
            </a:r>
            <a:r>
              <a:rPr lang="en-US" dirty="0" err="1">
                <a:latin typeface="Calibri" pitchFamily="34" charset="0"/>
                <a:cs typeface="Calibri" pitchFamily="34" charset="0"/>
              </a:rPr>
              <a:t>oblik</a:t>
            </a:r>
            <a:r>
              <a:rPr lang="en-US" dirty="0">
                <a:latin typeface="Calibri" pitchFamily="34" charset="0"/>
                <a:cs typeface="Calibri" pitchFamily="34" charset="0"/>
              </a:rPr>
              <a:t> </a:t>
            </a:r>
            <a:r>
              <a:rPr lang="en-US" dirty="0" err="1">
                <a:latin typeface="Calibri" pitchFamily="34" charset="0"/>
                <a:cs typeface="Calibri" pitchFamily="34" charset="0"/>
              </a:rPr>
              <a:t>terapije</a:t>
            </a:r>
            <a:r>
              <a:rPr lang="en-US" dirty="0">
                <a:latin typeface="Calibri" pitchFamily="34" charset="0"/>
                <a:cs typeface="Calibri" pitchFamily="34" charset="0"/>
              </a:rPr>
              <a:t> </a:t>
            </a:r>
            <a:r>
              <a:rPr lang="en-US" dirty="0" err="1">
                <a:latin typeface="Calibri" pitchFamily="34" charset="0"/>
                <a:cs typeface="Calibri" pitchFamily="34" charset="0"/>
              </a:rPr>
              <a:t>dubokom</a:t>
            </a:r>
            <a:r>
              <a:rPr lang="en-US" dirty="0">
                <a:latin typeface="Calibri" pitchFamily="34" charset="0"/>
                <a:cs typeface="Calibri" pitchFamily="34" charset="0"/>
              </a:rPr>
              <a:t> </a:t>
            </a:r>
            <a:r>
              <a:rPr lang="en-US" dirty="0" err="1" smtClean="0">
                <a:latin typeface="Calibri" pitchFamily="34" charset="0"/>
                <a:cs typeface="Calibri" pitchFamily="34" charset="0"/>
              </a:rPr>
              <a:t>toplotom</a:t>
            </a:r>
            <a:r>
              <a:rPr lang="en-US" dirty="0" smtClean="0">
                <a:latin typeface="Calibri" pitchFamily="34" charset="0"/>
                <a:cs typeface="Calibri" pitchFamily="34" charset="0"/>
              </a:rPr>
              <a:t>  </a:t>
            </a:r>
            <a:r>
              <a:rPr lang="en-US" dirty="0" err="1">
                <a:latin typeface="Calibri" pitchFamily="34" charset="0"/>
                <a:cs typeface="Calibri" pitchFamily="34" charset="0"/>
              </a:rPr>
              <a:t>koju</a:t>
            </a:r>
            <a:r>
              <a:rPr lang="en-US" dirty="0">
                <a:latin typeface="Calibri" pitchFamily="34" charset="0"/>
                <a:cs typeface="Calibri" pitchFamily="34" charset="0"/>
              </a:rPr>
              <a:t> </a:t>
            </a:r>
            <a:r>
              <a:rPr lang="en-US" dirty="0" err="1">
                <a:latin typeface="Calibri" pitchFamily="34" charset="0"/>
                <a:cs typeface="Calibri" pitchFamily="34" charset="0"/>
              </a:rPr>
              <a:t>stvaraju</a:t>
            </a:r>
            <a:r>
              <a:rPr lang="en-US" dirty="0">
                <a:latin typeface="Calibri" pitchFamily="34" charset="0"/>
                <a:cs typeface="Calibri" pitchFamily="34" charset="0"/>
              </a:rPr>
              <a:t> </a:t>
            </a:r>
            <a:r>
              <a:rPr lang="en-US" dirty="0" err="1">
                <a:latin typeface="Calibri" pitchFamily="34" charset="0"/>
                <a:cs typeface="Calibri" pitchFamily="34" charset="0"/>
              </a:rPr>
              <a:t>zvučni</a:t>
            </a:r>
            <a:r>
              <a:rPr lang="en-US" dirty="0">
                <a:latin typeface="Calibri" pitchFamily="34" charset="0"/>
                <a:cs typeface="Calibri" pitchFamily="34" charset="0"/>
              </a:rPr>
              <a:t> </a:t>
            </a:r>
            <a:r>
              <a:rPr lang="sr-Latn-RS" dirty="0" smtClean="0">
                <a:latin typeface="Calibri" pitchFamily="34" charset="0"/>
                <a:cs typeface="Calibri" pitchFamily="34" charset="0"/>
              </a:rPr>
              <a:t>talasi</a:t>
            </a:r>
            <a:r>
              <a:rPr lang="en-US" dirty="0" smtClean="0">
                <a:latin typeface="Calibri" pitchFamily="34" charset="0"/>
                <a:cs typeface="Calibri" pitchFamily="34" charset="0"/>
              </a:rPr>
              <a:t>. </a:t>
            </a:r>
            <a:endParaRPr lang="sr-Latn-RS" dirty="0" smtClean="0">
              <a:latin typeface="Calibri" pitchFamily="34" charset="0"/>
              <a:cs typeface="Calibri" pitchFamily="34" charset="0"/>
            </a:endParaRPr>
          </a:p>
          <a:p>
            <a:pPr marL="82296" indent="0">
              <a:buNone/>
            </a:pPr>
            <a:endParaRPr lang="sr-Latn-RS" dirty="0" smtClean="0">
              <a:latin typeface="Calibri" pitchFamily="34" charset="0"/>
              <a:cs typeface="Calibri" pitchFamily="34" charset="0"/>
            </a:endParaRPr>
          </a:p>
          <a:p>
            <a:r>
              <a:rPr lang="en-US" dirty="0" err="1" smtClean="0">
                <a:latin typeface="Calibri" pitchFamily="34" charset="0"/>
                <a:cs typeface="Calibri" pitchFamily="34" charset="0"/>
              </a:rPr>
              <a:t>Ultrazvuk</a:t>
            </a:r>
            <a:r>
              <a:rPr lang="en-US" dirty="0" smtClean="0">
                <a:latin typeface="Calibri" pitchFamily="34" charset="0"/>
                <a:cs typeface="Calibri" pitchFamily="34" charset="0"/>
              </a:rPr>
              <a:t> </a:t>
            </a:r>
            <a:r>
              <a:rPr lang="en-US" dirty="0" err="1" smtClean="0">
                <a:latin typeface="Calibri" pitchFamily="34" charset="0"/>
                <a:cs typeface="Calibri" pitchFamily="34" charset="0"/>
              </a:rPr>
              <a:t>deluje</a:t>
            </a:r>
            <a:r>
              <a:rPr lang="en-US" dirty="0" smtClean="0">
                <a:latin typeface="Calibri" pitchFamily="34" charset="0"/>
                <a:cs typeface="Calibri" pitchFamily="34" charset="0"/>
              </a:rPr>
              <a:t> </a:t>
            </a:r>
            <a:r>
              <a:rPr lang="en-US" dirty="0" err="1">
                <a:latin typeface="Calibri" pitchFamily="34" charset="0"/>
                <a:cs typeface="Calibri" pitchFamily="34" charset="0"/>
              </a:rPr>
              <a:t>kao</a:t>
            </a:r>
            <a:r>
              <a:rPr lang="en-US" dirty="0">
                <a:latin typeface="Calibri" pitchFamily="34" charset="0"/>
                <a:cs typeface="Calibri" pitchFamily="34" charset="0"/>
              </a:rPr>
              <a:t> </a:t>
            </a:r>
            <a:r>
              <a:rPr lang="en-US" dirty="0" err="1">
                <a:latin typeface="Calibri" pitchFamily="34" charset="0"/>
                <a:cs typeface="Calibri" pitchFamily="34" charset="0"/>
              </a:rPr>
              <a:t>mikro-masaža</a:t>
            </a:r>
            <a:r>
              <a:rPr lang="en-US" dirty="0">
                <a:latin typeface="Calibri" pitchFamily="34" charset="0"/>
                <a:cs typeface="Calibri" pitchFamily="34" charset="0"/>
              </a:rPr>
              <a:t> </a:t>
            </a:r>
            <a:r>
              <a:rPr lang="en-US" dirty="0" err="1">
                <a:latin typeface="Calibri" pitchFamily="34" charset="0"/>
                <a:cs typeface="Calibri" pitchFamily="34" charset="0"/>
              </a:rPr>
              <a:t>kada</a:t>
            </a:r>
            <a:r>
              <a:rPr lang="en-US" dirty="0">
                <a:latin typeface="Calibri" pitchFamily="34" charset="0"/>
                <a:cs typeface="Calibri" pitchFamily="34" charset="0"/>
              </a:rPr>
              <a:t> se </a:t>
            </a:r>
            <a:r>
              <a:rPr lang="en-US" dirty="0" err="1" smtClean="0">
                <a:latin typeface="Calibri" pitchFamily="34" charset="0"/>
                <a:cs typeface="Calibri" pitchFamily="34" charset="0"/>
              </a:rPr>
              <a:t>primenjuje</a:t>
            </a:r>
            <a:r>
              <a:rPr lang="en-US" dirty="0" smtClean="0">
                <a:latin typeface="Calibri" pitchFamily="34" charset="0"/>
                <a:cs typeface="Calibri" pitchFamily="34" charset="0"/>
              </a:rPr>
              <a:t> </a:t>
            </a:r>
            <a:r>
              <a:rPr lang="en-US" dirty="0" err="1">
                <a:latin typeface="Calibri" pitchFamily="34" charset="0"/>
                <a:cs typeface="Calibri" pitchFamily="34" charset="0"/>
              </a:rPr>
              <a:t>na</a:t>
            </a:r>
            <a:r>
              <a:rPr lang="en-US" dirty="0">
                <a:latin typeface="Calibri" pitchFamily="34" charset="0"/>
                <a:cs typeface="Calibri" pitchFamily="34" charset="0"/>
              </a:rPr>
              <a:t> </a:t>
            </a:r>
            <a:r>
              <a:rPr lang="en-US" dirty="0" err="1">
                <a:latin typeface="Calibri" pitchFamily="34" charset="0"/>
                <a:cs typeface="Calibri" pitchFamily="34" charset="0"/>
              </a:rPr>
              <a:t>mekim</a:t>
            </a:r>
            <a:r>
              <a:rPr lang="en-US" dirty="0">
                <a:latin typeface="Calibri" pitchFamily="34" charset="0"/>
                <a:cs typeface="Calibri" pitchFamily="34" charset="0"/>
              </a:rPr>
              <a:t>  </a:t>
            </a:r>
            <a:r>
              <a:rPr lang="en-US" dirty="0" err="1">
                <a:latin typeface="Calibri" pitchFamily="34" charset="0"/>
                <a:cs typeface="Calibri" pitchFamily="34" charset="0"/>
              </a:rPr>
              <a:t>tkivima</a:t>
            </a:r>
            <a:r>
              <a:rPr lang="en-US" dirty="0">
                <a:latin typeface="Calibri" pitchFamily="34" charset="0"/>
                <a:cs typeface="Calibri" pitchFamily="34" charset="0"/>
              </a:rPr>
              <a:t> i </a:t>
            </a:r>
            <a:r>
              <a:rPr lang="en-US" dirty="0" err="1">
                <a:latin typeface="Calibri" pitchFamily="34" charset="0"/>
                <a:cs typeface="Calibri" pitchFamily="34" charset="0"/>
              </a:rPr>
              <a:t>zglobovima</a:t>
            </a:r>
            <a:r>
              <a:rPr lang="en-US" dirty="0">
                <a:latin typeface="Calibri" pitchFamily="34" charset="0"/>
                <a:cs typeface="Calibri" pitchFamily="34" charset="0"/>
              </a:rPr>
              <a:t>, </a:t>
            </a:r>
            <a:r>
              <a:rPr lang="en-US" dirty="0" err="1">
                <a:latin typeface="Calibri" pitchFamily="34" charset="0"/>
                <a:cs typeface="Calibri" pitchFamily="34" charset="0"/>
              </a:rPr>
              <a:t>te</a:t>
            </a:r>
            <a:r>
              <a:rPr lang="en-US" dirty="0">
                <a:latin typeface="Calibri" pitchFamily="34" charset="0"/>
                <a:cs typeface="Calibri" pitchFamily="34" charset="0"/>
              </a:rPr>
              <a:t> </a:t>
            </a:r>
            <a:r>
              <a:rPr lang="en-US" dirty="0" err="1">
                <a:latin typeface="Calibri" pitchFamily="34" charset="0"/>
                <a:cs typeface="Calibri" pitchFamily="34" charset="0"/>
              </a:rPr>
              <a:t>pomaže</a:t>
            </a:r>
            <a:r>
              <a:rPr lang="en-US" dirty="0">
                <a:latin typeface="Calibri" pitchFamily="34" charset="0"/>
                <a:cs typeface="Calibri" pitchFamily="34" charset="0"/>
              </a:rPr>
              <a:t> </a:t>
            </a:r>
            <a:r>
              <a:rPr lang="en-US" dirty="0" err="1" smtClean="0">
                <a:latin typeface="Calibri" pitchFamily="34" charset="0"/>
                <a:cs typeface="Calibri" pitchFamily="34" charset="0"/>
              </a:rPr>
              <a:t>smanji</a:t>
            </a:r>
            <a:r>
              <a:rPr lang="sr-Latn-RS" dirty="0" smtClean="0">
                <a:latin typeface="Calibri" pitchFamily="34" charset="0"/>
                <a:cs typeface="Calibri" pitchFamily="34" charset="0"/>
              </a:rPr>
              <a:t>vanju otoka</a:t>
            </a:r>
            <a:r>
              <a:rPr lang="en-US" dirty="0" smtClean="0">
                <a:latin typeface="Calibri" pitchFamily="34" charset="0"/>
                <a:cs typeface="Calibri" pitchFamily="34" charset="0"/>
              </a:rPr>
              <a:t>, </a:t>
            </a:r>
            <a:r>
              <a:rPr lang="en-US" dirty="0" err="1">
                <a:latin typeface="Calibri" pitchFamily="34" charset="0"/>
                <a:cs typeface="Calibri" pitchFamily="34" charset="0"/>
              </a:rPr>
              <a:t>povećava</a:t>
            </a:r>
            <a:r>
              <a:rPr lang="en-US" dirty="0">
                <a:latin typeface="Calibri" pitchFamily="34" charset="0"/>
                <a:cs typeface="Calibri" pitchFamily="34" charset="0"/>
              </a:rPr>
              <a:t> </a:t>
            </a:r>
            <a:r>
              <a:rPr lang="en-US" dirty="0" err="1">
                <a:latin typeface="Calibri" pitchFamily="34" charset="0"/>
                <a:cs typeface="Calibri" pitchFamily="34" charset="0"/>
              </a:rPr>
              <a:t>protok</a:t>
            </a:r>
            <a:r>
              <a:rPr lang="en-US" dirty="0">
                <a:latin typeface="Calibri" pitchFamily="34" charset="0"/>
                <a:cs typeface="Calibri" pitchFamily="34" charset="0"/>
              </a:rPr>
              <a:t> </a:t>
            </a:r>
            <a:r>
              <a:rPr lang="en-US" dirty="0" err="1">
                <a:latin typeface="Calibri" pitchFamily="34" charset="0"/>
                <a:cs typeface="Calibri" pitchFamily="34" charset="0"/>
              </a:rPr>
              <a:t>krvi</a:t>
            </a:r>
            <a:r>
              <a:rPr lang="en-US" dirty="0">
                <a:latin typeface="Calibri" pitchFamily="34" charset="0"/>
                <a:cs typeface="Calibri" pitchFamily="34" charset="0"/>
              </a:rPr>
              <a:t>, </a:t>
            </a:r>
            <a:r>
              <a:rPr lang="en-US" dirty="0" err="1">
                <a:latin typeface="Calibri" pitchFamily="34" charset="0"/>
                <a:cs typeface="Calibri" pitchFamily="34" charset="0"/>
              </a:rPr>
              <a:t>smanjuje</a:t>
            </a:r>
            <a:r>
              <a:rPr lang="en-US" dirty="0">
                <a:latin typeface="Calibri" pitchFamily="34" charset="0"/>
                <a:cs typeface="Calibri" pitchFamily="34" charset="0"/>
              </a:rPr>
              <a:t> </a:t>
            </a:r>
            <a:r>
              <a:rPr lang="en-US" dirty="0" err="1">
                <a:latin typeface="Calibri" pitchFamily="34" charset="0"/>
                <a:cs typeface="Calibri" pitchFamily="34" charset="0"/>
              </a:rPr>
              <a:t>bol</a:t>
            </a:r>
            <a:r>
              <a:rPr lang="en-US" dirty="0">
                <a:latin typeface="Calibri" pitchFamily="34" charset="0"/>
                <a:cs typeface="Calibri" pitchFamily="34" charset="0"/>
              </a:rPr>
              <a:t> i </a:t>
            </a:r>
            <a:r>
              <a:rPr lang="en-US" dirty="0" err="1">
                <a:latin typeface="Calibri" pitchFamily="34" charset="0"/>
                <a:cs typeface="Calibri" pitchFamily="34" charset="0"/>
              </a:rPr>
              <a:t>ukočenost</a:t>
            </a:r>
            <a:r>
              <a:rPr lang="en-US" dirty="0">
                <a:latin typeface="Calibri" pitchFamily="34" charset="0"/>
                <a:cs typeface="Calibri" pitchFamily="34" charset="0"/>
              </a:rPr>
              <a:t>. </a:t>
            </a:r>
          </a:p>
        </p:txBody>
      </p:sp>
    </p:spTree>
    <p:extLst>
      <p:ext uri="{BB962C8B-B14F-4D97-AF65-F5344CB8AC3E}">
        <p14:creationId xmlns:p14="http://schemas.microsoft.com/office/powerpoint/2010/main" val="290402111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
            <a:ext cx="9144000" cy="6885071"/>
          </a:xfrm>
        </p:spPr>
      </p:pic>
    </p:spTree>
    <p:extLst>
      <p:ext uri="{BB962C8B-B14F-4D97-AF65-F5344CB8AC3E}">
        <p14:creationId xmlns:p14="http://schemas.microsoft.com/office/powerpoint/2010/main" val="251814676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 y="0"/>
            <a:ext cx="9133173" cy="6858000"/>
          </a:xfrm>
        </p:spPr>
      </p:pic>
    </p:spTree>
    <p:extLst>
      <p:ext uri="{BB962C8B-B14F-4D97-AF65-F5344CB8AC3E}">
        <p14:creationId xmlns:p14="http://schemas.microsoft.com/office/powerpoint/2010/main" val="5343409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35608" y="457200"/>
            <a:ext cx="7498080" cy="5791200"/>
          </a:xfrm>
        </p:spPr>
        <p:txBody>
          <a:bodyPr>
            <a:normAutofit/>
          </a:bodyPr>
          <a:lstStyle/>
          <a:p>
            <a:r>
              <a:rPr lang="en-US" b="1" dirty="0">
                <a:latin typeface="Calibri" pitchFamily="34" charset="0"/>
                <a:cs typeface="Calibri" pitchFamily="34" charset="0"/>
              </a:rPr>
              <a:t>1942. </a:t>
            </a:r>
            <a:r>
              <a:rPr lang="en-US" dirty="0" err="1" smtClean="0">
                <a:latin typeface="Calibri" pitchFamily="34" charset="0"/>
                <a:cs typeface="Calibri" pitchFamily="34" charset="0"/>
              </a:rPr>
              <a:t>godine</a:t>
            </a:r>
            <a:r>
              <a:rPr lang="sr-Latn-RS" dirty="0" smtClean="0">
                <a:latin typeface="Calibri" pitchFamily="34" charset="0"/>
                <a:cs typeface="Calibri" pitchFamily="34" charset="0"/>
              </a:rPr>
              <a:t> austrijski neurolog</a:t>
            </a:r>
            <a:r>
              <a:rPr lang="en-US" dirty="0" smtClean="0">
                <a:latin typeface="Calibri" pitchFamily="34" charset="0"/>
                <a:cs typeface="Calibri" pitchFamily="34" charset="0"/>
              </a:rPr>
              <a:t> Karl </a:t>
            </a:r>
            <a:r>
              <a:rPr lang="en-US" dirty="0" err="1">
                <a:latin typeface="Calibri" pitchFamily="34" charset="0"/>
                <a:cs typeface="Calibri" pitchFamily="34" charset="0"/>
              </a:rPr>
              <a:t>Dussik</a:t>
            </a:r>
            <a:r>
              <a:rPr lang="en-US" dirty="0">
                <a:latin typeface="Calibri" pitchFamily="34" charset="0"/>
                <a:cs typeface="Calibri" pitchFamily="34" charset="0"/>
              </a:rPr>
              <a:t> </a:t>
            </a:r>
            <a:r>
              <a:rPr lang="en-US" dirty="0" err="1" smtClean="0">
                <a:latin typeface="Calibri" pitchFamily="34" charset="0"/>
                <a:cs typeface="Calibri" pitchFamily="34" charset="0"/>
              </a:rPr>
              <a:t>objavio</a:t>
            </a:r>
            <a:r>
              <a:rPr lang="en-US" dirty="0" smtClean="0">
                <a:latin typeface="Calibri" pitchFamily="34" charset="0"/>
                <a:cs typeface="Calibri" pitchFamily="34" charset="0"/>
              </a:rPr>
              <a:t> </a:t>
            </a:r>
            <a:r>
              <a:rPr lang="en-US" dirty="0">
                <a:latin typeface="Calibri" pitchFamily="34" charset="0"/>
                <a:cs typeface="Calibri" pitchFamily="34" charset="0"/>
              </a:rPr>
              <a:t>je </a:t>
            </a:r>
            <a:r>
              <a:rPr lang="en-US" dirty="0" err="1">
                <a:latin typeface="Calibri" pitchFamily="34" charset="0"/>
                <a:cs typeface="Calibri" pitchFamily="34" charset="0"/>
              </a:rPr>
              <a:t>prvi</a:t>
            </a:r>
            <a:r>
              <a:rPr lang="en-US" dirty="0">
                <a:latin typeface="Calibri" pitchFamily="34" charset="0"/>
                <a:cs typeface="Calibri" pitchFamily="34" charset="0"/>
              </a:rPr>
              <a:t> </a:t>
            </a:r>
            <a:r>
              <a:rPr lang="en-US" dirty="0" err="1">
                <a:latin typeface="Calibri" pitchFamily="34" charset="0"/>
                <a:cs typeface="Calibri" pitchFamily="34" charset="0"/>
              </a:rPr>
              <a:t>dokument</a:t>
            </a:r>
            <a:r>
              <a:rPr lang="en-US" dirty="0">
                <a:latin typeface="Calibri" pitchFamily="34" charset="0"/>
                <a:cs typeface="Calibri" pitchFamily="34" charset="0"/>
              </a:rPr>
              <a:t> </a:t>
            </a:r>
            <a:r>
              <a:rPr lang="en-US" dirty="0" smtClean="0">
                <a:latin typeface="Calibri" pitchFamily="34" charset="0"/>
                <a:cs typeface="Calibri" pitchFamily="34" charset="0"/>
              </a:rPr>
              <a:t>o</a:t>
            </a:r>
            <a:r>
              <a:rPr lang="sr-Latn-RS" dirty="0" smtClean="0">
                <a:latin typeface="Calibri" pitchFamily="34" charset="0"/>
                <a:cs typeface="Calibri" pitchFamily="34" charset="0"/>
              </a:rPr>
              <a:t> medicinskoj</a:t>
            </a:r>
            <a:r>
              <a:rPr lang="en-US" dirty="0" smtClean="0">
                <a:latin typeface="Calibri" pitchFamily="34" charset="0"/>
                <a:cs typeface="Calibri" pitchFamily="34" charset="0"/>
              </a:rPr>
              <a:t> </a:t>
            </a:r>
            <a:r>
              <a:rPr lang="sr-Latn-RS" dirty="0" smtClean="0">
                <a:latin typeface="Calibri" pitchFamily="34" charset="0"/>
                <a:cs typeface="Calibri" pitchFamily="34" charset="0"/>
              </a:rPr>
              <a:t>primeni ultrazvuka u svrhe dijagnostikovanja tumora na mozgu.</a:t>
            </a:r>
          </a:p>
          <a:p>
            <a:endParaRPr lang="sr-Latn-RS" dirty="0">
              <a:latin typeface="Calibri" pitchFamily="34" charset="0"/>
              <a:cs typeface="Calibri" pitchFamily="34" charset="0"/>
            </a:endParaRPr>
          </a:p>
          <a:p>
            <a:endParaRPr lang="sr-Latn-RS" dirty="0" smtClean="0">
              <a:latin typeface="Calibri" pitchFamily="34" charset="0"/>
              <a:cs typeface="Calibri" pitchFamily="34" charset="0"/>
            </a:endParaRPr>
          </a:p>
          <a:p>
            <a:endParaRPr lang="sr-Latn-RS" dirty="0">
              <a:latin typeface="Calibri" pitchFamily="34" charset="0"/>
              <a:cs typeface="Calibri" pitchFamily="34" charset="0"/>
            </a:endParaRPr>
          </a:p>
          <a:p>
            <a:endParaRPr lang="sr-Latn-RS" dirty="0" smtClean="0">
              <a:latin typeface="Calibri" pitchFamily="34" charset="0"/>
              <a:cs typeface="Calibri" pitchFamily="34" charset="0"/>
            </a:endParaRPr>
          </a:p>
          <a:p>
            <a:endParaRPr lang="en-US"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2600" y="2678981"/>
            <a:ext cx="6400800" cy="41790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93072634"/>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295400" y="1447800"/>
            <a:ext cx="7638288" cy="4800600"/>
          </a:xfrm>
        </p:spPr>
        <p:txBody>
          <a:bodyPr/>
          <a:lstStyle/>
          <a:p>
            <a:r>
              <a:rPr lang="vi-VN" dirty="0" smtClean="0">
                <a:latin typeface="Calibri" pitchFamily="34" charset="0"/>
                <a:cs typeface="Calibri" pitchFamily="34" charset="0"/>
              </a:rPr>
              <a:t>Takođe</a:t>
            </a:r>
            <a:r>
              <a:rPr lang="en-US" dirty="0" smtClean="0">
                <a:latin typeface="Calibri" pitchFamily="34" charset="0"/>
                <a:cs typeface="Calibri" pitchFamily="34" charset="0"/>
              </a:rPr>
              <a:t> </a:t>
            </a:r>
            <a:r>
              <a:rPr lang="vi-VN" dirty="0" smtClean="0">
                <a:latin typeface="Calibri" pitchFamily="34" charset="0"/>
                <a:cs typeface="Calibri" pitchFamily="34" charset="0"/>
              </a:rPr>
              <a:t>se </a:t>
            </a:r>
            <a:r>
              <a:rPr lang="vi-VN" dirty="0">
                <a:latin typeface="Calibri" pitchFamily="34" charset="0"/>
                <a:cs typeface="Calibri" pitchFamily="34" charset="0"/>
              </a:rPr>
              <a:t>koristi za razaranje neželjenog tkiva ili objekata u </a:t>
            </a:r>
            <a:r>
              <a:rPr lang="vi-VN" dirty="0" smtClean="0">
                <a:latin typeface="Calibri" pitchFamily="34" charset="0"/>
                <a:cs typeface="Calibri" pitchFamily="34" charset="0"/>
              </a:rPr>
              <a:t>telu.</a:t>
            </a:r>
            <a:endParaRPr lang="sr-Latn-RS" dirty="0" smtClean="0">
              <a:latin typeface="Calibri" pitchFamily="34" charset="0"/>
              <a:cs typeface="Calibri" pitchFamily="34" charset="0"/>
            </a:endParaRPr>
          </a:p>
          <a:p>
            <a:pPr marL="82296" indent="0">
              <a:buNone/>
            </a:pPr>
            <a:endParaRPr lang="sr-Latn-RS" dirty="0" smtClean="0">
              <a:latin typeface="Calibri" pitchFamily="34" charset="0"/>
              <a:cs typeface="Calibri" pitchFamily="34" charset="0"/>
            </a:endParaRPr>
          </a:p>
          <a:p>
            <a:r>
              <a:rPr lang="vi-VN" dirty="0" smtClean="0">
                <a:latin typeface="Calibri" pitchFamily="34" charset="0"/>
                <a:cs typeface="Calibri" pitchFamily="34" charset="0"/>
              </a:rPr>
              <a:t>Koristi </a:t>
            </a:r>
            <a:r>
              <a:rPr lang="vi-VN" dirty="0">
                <a:latin typeface="Calibri" pitchFamily="34" charset="0"/>
                <a:cs typeface="Calibri" pitchFamily="34" charset="0"/>
              </a:rPr>
              <a:t>se za razbijanje žučnih i bubrežnih kamenaca (ultrazvuk velikog intenziteta od oko 10 MW/m² </a:t>
            </a:r>
            <a:r>
              <a:rPr lang="vi-VN" dirty="0" smtClean="0">
                <a:latin typeface="Calibri" pitchFamily="34" charset="0"/>
                <a:cs typeface="Calibri" pitchFamily="34" charset="0"/>
              </a:rPr>
              <a:t>) i </a:t>
            </a:r>
            <a:r>
              <a:rPr lang="vi-VN" dirty="0">
                <a:latin typeface="Calibri" pitchFamily="34" charset="0"/>
                <a:cs typeface="Calibri" pitchFamily="34" charset="0"/>
              </a:rPr>
              <a:t>za </a:t>
            </a:r>
            <a:r>
              <a:rPr lang="vi-VN" dirty="0" smtClean="0">
                <a:latin typeface="Calibri" pitchFamily="34" charset="0"/>
                <a:cs typeface="Calibri" pitchFamily="34" charset="0"/>
              </a:rPr>
              <a:t>uništavanje </a:t>
            </a:r>
            <a:r>
              <a:rPr lang="vi-VN" dirty="0">
                <a:latin typeface="Calibri" pitchFamily="34" charset="0"/>
                <a:cs typeface="Calibri" pitchFamily="34" charset="0"/>
              </a:rPr>
              <a:t>bolesnog ili tumorskog tkiva.</a:t>
            </a:r>
            <a:endParaRPr lang="en-US" dirty="0">
              <a:latin typeface="Calibri" pitchFamily="34" charset="0"/>
              <a:cs typeface="Calibri" pitchFamily="34" charset="0"/>
            </a:endParaRPr>
          </a:p>
        </p:txBody>
      </p:sp>
    </p:spTree>
    <p:extLst>
      <p:ext uri="{BB962C8B-B14F-4D97-AF65-F5344CB8AC3E}">
        <p14:creationId xmlns:p14="http://schemas.microsoft.com/office/powerpoint/2010/main" val="88645745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05000" y="1066800"/>
            <a:ext cx="6111946" cy="4800600"/>
          </a:xfrm>
        </p:spPr>
      </p:pic>
    </p:spTree>
    <p:extLst>
      <p:ext uri="{BB962C8B-B14F-4D97-AF65-F5344CB8AC3E}">
        <p14:creationId xmlns:p14="http://schemas.microsoft.com/office/powerpoint/2010/main" val="157061822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274638"/>
            <a:ext cx="7790688" cy="1143000"/>
          </a:xfrm>
        </p:spPr>
        <p:txBody>
          <a:bodyPr>
            <a:normAutofit fontScale="90000"/>
          </a:bodyPr>
          <a:lstStyle/>
          <a:p>
            <a:r>
              <a:rPr lang="en-US" dirty="0" err="1"/>
              <a:t>Cilj</a:t>
            </a:r>
            <a:r>
              <a:rPr lang="en-US" dirty="0"/>
              <a:t> </a:t>
            </a:r>
            <a:r>
              <a:rPr lang="sr-Latn-RS" dirty="0" smtClean="0"/>
              <a:t>primene ultrazvučnog sistema u medicini</a:t>
            </a:r>
            <a:endParaRPr lang="en-US" dirty="0"/>
          </a:p>
        </p:txBody>
      </p:sp>
      <p:sp>
        <p:nvSpPr>
          <p:cNvPr id="3" name="Content Placeholder 2"/>
          <p:cNvSpPr>
            <a:spLocks noGrp="1"/>
          </p:cNvSpPr>
          <p:nvPr>
            <p:ph idx="1"/>
          </p:nvPr>
        </p:nvSpPr>
        <p:spPr>
          <a:xfrm>
            <a:off x="1447800" y="2286000"/>
            <a:ext cx="7498080" cy="4800600"/>
          </a:xfrm>
        </p:spPr>
        <p:txBody>
          <a:bodyPr/>
          <a:lstStyle/>
          <a:p>
            <a:r>
              <a:rPr lang="en-US" dirty="0" err="1" smtClean="0"/>
              <a:t>Krajnji</a:t>
            </a:r>
            <a:r>
              <a:rPr lang="en-US" dirty="0" smtClean="0"/>
              <a:t> </a:t>
            </a:r>
            <a:r>
              <a:rPr lang="en-US" dirty="0" err="1"/>
              <a:t>cilj</a:t>
            </a:r>
            <a:r>
              <a:rPr lang="en-US" dirty="0"/>
              <a:t> </a:t>
            </a:r>
            <a:r>
              <a:rPr lang="en-US" dirty="0" err="1"/>
              <a:t>obrade</a:t>
            </a:r>
            <a:r>
              <a:rPr lang="en-US" dirty="0"/>
              <a:t> </a:t>
            </a:r>
            <a:r>
              <a:rPr lang="en-US" dirty="0" err="1"/>
              <a:t>sike</a:t>
            </a:r>
            <a:r>
              <a:rPr lang="en-US" dirty="0"/>
              <a:t> </a:t>
            </a:r>
            <a:r>
              <a:rPr lang="en-US" dirty="0" err="1"/>
              <a:t>kod</a:t>
            </a:r>
            <a:r>
              <a:rPr lang="en-US" dirty="0"/>
              <a:t> </a:t>
            </a:r>
            <a:r>
              <a:rPr lang="en-US" dirty="0" err="1"/>
              <a:t>ultrazvučnog</a:t>
            </a:r>
            <a:r>
              <a:rPr lang="en-US" dirty="0"/>
              <a:t> </a:t>
            </a:r>
            <a:r>
              <a:rPr lang="en-US" dirty="0" err="1"/>
              <a:t>sistema</a:t>
            </a:r>
            <a:r>
              <a:rPr lang="en-US" dirty="0"/>
              <a:t> je da </a:t>
            </a:r>
            <a:r>
              <a:rPr lang="en-US" dirty="0" err="1"/>
              <a:t>napravi</a:t>
            </a:r>
            <a:r>
              <a:rPr lang="en-US" dirty="0"/>
              <a:t> </a:t>
            </a:r>
            <a:r>
              <a:rPr lang="en-US" dirty="0" err="1"/>
              <a:t>što</a:t>
            </a:r>
            <a:r>
              <a:rPr lang="en-US" dirty="0"/>
              <a:t> </a:t>
            </a:r>
            <a:r>
              <a:rPr lang="en-US" dirty="0" err="1"/>
              <a:t>verniju</a:t>
            </a:r>
            <a:r>
              <a:rPr lang="en-US" dirty="0"/>
              <a:t> </a:t>
            </a:r>
            <a:r>
              <a:rPr lang="en-US" dirty="0" err="1"/>
              <a:t>sliku</a:t>
            </a:r>
            <a:r>
              <a:rPr lang="en-US" dirty="0"/>
              <a:t> </a:t>
            </a:r>
            <a:r>
              <a:rPr lang="en-US" dirty="0" err="1"/>
              <a:t>normalnog</a:t>
            </a:r>
            <a:r>
              <a:rPr lang="en-US" dirty="0"/>
              <a:t> </a:t>
            </a:r>
            <a:r>
              <a:rPr lang="en-US" dirty="0" err="1"/>
              <a:t>tkiva</a:t>
            </a:r>
            <a:r>
              <a:rPr lang="en-US" dirty="0"/>
              <a:t> i da </a:t>
            </a:r>
            <a:r>
              <a:rPr lang="en-US" dirty="0" err="1"/>
              <a:t>promenjeno</a:t>
            </a:r>
            <a:r>
              <a:rPr lang="en-US" dirty="0"/>
              <a:t> </a:t>
            </a:r>
            <a:r>
              <a:rPr lang="en-US" dirty="0" err="1"/>
              <a:t>ili</a:t>
            </a:r>
            <a:r>
              <a:rPr lang="en-US" dirty="0"/>
              <a:t> </a:t>
            </a:r>
            <a:r>
              <a:rPr lang="en-US" dirty="0" err="1"/>
              <a:t>novostvoreno</a:t>
            </a:r>
            <a:r>
              <a:rPr lang="en-US" dirty="0"/>
              <a:t> </a:t>
            </a:r>
            <a:r>
              <a:rPr lang="en-US" dirty="0" err="1"/>
              <a:t>tkivo</a:t>
            </a:r>
            <a:r>
              <a:rPr lang="en-US" dirty="0"/>
              <a:t> </a:t>
            </a:r>
            <a:r>
              <a:rPr lang="en-US" dirty="0" err="1"/>
              <a:t>prikaže</a:t>
            </a:r>
            <a:r>
              <a:rPr lang="en-US" dirty="0"/>
              <a:t> </a:t>
            </a:r>
            <a:r>
              <a:rPr lang="en-US" dirty="0" err="1"/>
              <a:t>drugačije</a:t>
            </a:r>
            <a:r>
              <a:rPr lang="en-US" dirty="0"/>
              <a:t>.</a:t>
            </a:r>
          </a:p>
        </p:txBody>
      </p:sp>
    </p:spTree>
    <p:extLst>
      <p:ext uri="{BB962C8B-B14F-4D97-AF65-F5344CB8AC3E}">
        <p14:creationId xmlns:p14="http://schemas.microsoft.com/office/powerpoint/2010/main" val="356290615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0800" y="685800"/>
            <a:ext cx="7498080" cy="1143000"/>
          </a:xfrm>
        </p:spPr>
        <p:txBody>
          <a:bodyPr>
            <a:normAutofit fontScale="90000"/>
          </a:bodyPr>
          <a:lstStyle/>
          <a:p>
            <a:r>
              <a:rPr lang="vi-VN" dirty="0"/>
              <a:t>Opšte napomene </a:t>
            </a:r>
            <a:br>
              <a:rPr lang="vi-VN" dirty="0"/>
            </a:br>
            <a:endParaRPr lang="en-US" dirty="0"/>
          </a:p>
        </p:txBody>
      </p:sp>
      <p:sp>
        <p:nvSpPr>
          <p:cNvPr id="3" name="Content Placeholder 2"/>
          <p:cNvSpPr>
            <a:spLocks noGrp="1"/>
          </p:cNvSpPr>
          <p:nvPr>
            <p:ph idx="1"/>
          </p:nvPr>
        </p:nvSpPr>
        <p:spPr>
          <a:xfrm>
            <a:off x="1371600" y="1905000"/>
            <a:ext cx="7498080" cy="4800600"/>
          </a:xfrm>
        </p:spPr>
        <p:txBody>
          <a:bodyPr/>
          <a:lstStyle/>
          <a:p>
            <a:r>
              <a:rPr lang="vi-VN" dirty="0" smtClean="0">
                <a:latin typeface="Calibri" pitchFamily="34" charset="0"/>
                <a:cs typeface="Calibri" pitchFamily="34" charset="0"/>
              </a:rPr>
              <a:t>Potrebno </a:t>
            </a:r>
            <a:r>
              <a:rPr lang="vi-VN" dirty="0">
                <a:latin typeface="Calibri" pitchFamily="34" charset="0"/>
                <a:cs typeface="Calibri" pitchFamily="34" charset="0"/>
              </a:rPr>
              <a:t>je ukloniti dlaku sa predela tela na koji prislanjamo sondu prilikom pregleda </a:t>
            </a:r>
            <a:endParaRPr lang="en-US" dirty="0" smtClean="0">
              <a:latin typeface="Calibri" pitchFamily="34" charset="0"/>
              <a:cs typeface="Calibri" pitchFamily="34" charset="0"/>
            </a:endParaRPr>
          </a:p>
          <a:p>
            <a:pPr marL="82296" indent="0">
              <a:buNone/>
            </a:pPr>
            <a:endParaRPr lang="sr-Latn-RS" dirty="0">
              <a:latin typeface="Calibri" pitchFamily="34" charset="0"/>
              <a:cs typeface="Calibri" pitchFamily="34" charset="0"/>
            </a:endParaRPr>
          </a:p>
          <a:p>
            <a:r>
              <a:rPr lang="vi-VN" dirty="0" smtClean="0">
                <a:latin typeface="Calibri" pitchFamily="34" charset="0"/>
                <a:cs typeface="Calibri" pitchFamily="34" charset="0"/>
              </a:rPr>
              <a:t>Koža </a:t>
            </a:r>
            <a:r>
              <a:rPr lang="vi-VN" dirty="0">
                <a:latin typeface="Calibri" pitchFamily="34" charset="0"/>
                <a:cs typeface="Calibri" pitchFamily="34" charset="0"/>
              </a:rPr>
              <a:t>se premazuje </a:t>
            </a:r>
            <a:r>
              <a:rPr lang="vi-VN" dirty="0" smtClean="0">
                <a:latin typeface="Calibri" pitchFamily="34" charset="0"/>
                <a:cs typeface="Calibri" pitchFamily="34" charset="0"/>
              </a:rPr>
              <a:t>gelom </a:t>
            </a:r>
            <a:r>
              <a:rPr lang="vi-VN" dirty="0">
                <a:latin typeface="Calibri" pitchFamily="34" charset="0"/>
                <a:cs typeface="Calibri" pitchFamily="34" charset="0"/>
              </a:rPr>
              <a:t>koji istiskuje vazduh između sonde i tkiva </a:t>
            </a:r>
            <a:endParaRPr lang="en-US" dirty="0">
              <a:latin typeface="Calibri" pitchFamily="34" charset="0"/>
              <a:cs typeface="Calibri" pitchFamily="34" charset="0"/>
            </a:endParaRPr>
          </a:p>
        </p:txBody>
      </p:sp>
    </p:spTree>
    <p:extLst>
      <p:ext uri="{BB962C8B-B14F-4D97-AF65-F5344CB8AC3E}">
        <p14:creationId xmlns:p14="http://schemas.microsoft.com/office/powerpoint/2010/main" val="386155052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9860" y="1371600"/>
            <a:ext cx="9134139" cy="4567070"/>
          </a:xfrm>
        </p:spPr>
      </p:pic>
    </p:spTree>
    <p:extLst>
      <p:ext uri="{BB962C8B-B14F-4D97-AF65-F5344CB8AC3E}">
        <p14:creationId xmlns:p14="http://schemas.microsoft.com/office/powerpoint/2010/main" val="68017345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35608" y="685800"/>
            <a:ext cx="7498080" cy="5562600"/>
          </a:xfrm>
        </p:spPr>
        <p:txBody>
          <a:bodyPr>
            <a:normAutofit fontScale="85000" lnSpcReduction="20000"/>
          </a:bodyPr>
          <a:lstStyle/>
          <a:p>
            <a:r>
              <a:rPr lang="vi-VN" dirty="0">
                <a:latin typeface="Calibri" pitchFamily="34" charset="0"/>
                <a:cs typeface="Calibri" pitchFamily="34" charset="0"/>
              </a:rPr>
              <a:t>Ultrazvuk ima mnoge prednosti, od stvaranja ultrazvučne slike u realnom vremenu, mobilnosti ultrazvučnih uređaja, do relativno niske </a:t>
            </a:r>
            <a:r>
              <a:rPr lang="vi-VN" dirty="0" smtClean="0">
                <a:latin typeface="Calibri" pitchFamily="34" charset="0"/>
                <a:cs typeface="Calibri" pitchFamily="34" charset="0"/>
              </a:rPr>
              <a:t>cene </a:t>
            </a:r>
            <a:r>
              <a:rPr lang="vi-VN" dirty="0">
                <a:latin typeface="Calibri" pitchFamily="34" charset="0"/>
                <a:cs typeface="Calibri" pitchFamily="34" charset="0"/>
              </a:rPr>
              <a:t>u </a:t>
            </a:r>
            <a:r>
              <a:rPr lang="sr-Latn-RS" dirty="0" smtClean="0">
                <a:latin typeface="Calibri" pitchFamily="34" charset="0"/>
                <a:cs typeface="Calibri" pitchFamily="34" charset="0"/>
              </a:rPr>
              <a:t>odnosu </a:t>
            </a:r>
            <a:r>
              <a:rPr lang="vi-VN" dirty="0" smtClean="0">
                <a:latin typeface="Calibri" pitchFamily="34" charset="0"/>
                <a:cs typeface="Calibri" pitchFamily="34" charset="0"/>
              </a:rPr>
              <a:t>sa </a:t>
            </a:r>
            <a:r>
              <a:rPr lang="vi-VN" dirty="0">
                <a:latin typeface="Calibri" pitchFamily="34" charset="0"/>
                <a:cs typeface="Calibri" pitchFamily="34" charset="0"/>
              </a:rPr>
              <a:t>drugim uređajima</a:t>
            </a:r>
            <a:r>
              <a:rPr lang="vi-VN" dirty="0" smtClean="0">
                <a:latin typeface="Calibri" pitchFamily="34" charset="0"/>
                <a:cs typeface="Calibri" pitchFamily="34" charset="0"/>
              </a:rPr>
              <a:t>.</a:t>
            </a:r>
            <a:endParaRPr lang="sr-Latn-RS" dirty="0" smtClean="0">
              <a:latin typeface="Calibri" pitchFamily="34" charset="0"/>
              <a:cs typeface="Calibri" pitchFamily="34" charset="0"/>
            </a:endParaRPr>
          </a:p>
          <a:p>
            <a:pPr marL="82296" indent="0">
              <a:buNone/>
            </a:pPr>
            <a:endParaRPr lang="sr-Latn-RS" dirty="0" smtClean="0">
              <a:latin typeface="Calibri" pitchFamily="34" charset="0"/>
              <a:cs typeface="Calibri" pitchFamily="34" charset="0"/>
            </a:endParaRPr>
          </a:p>
          <a:p>
            <a:r>
              <a:rPr lang="vi-VN" dirty="0" smtClean="0">
                <a:latin typeface="Calibri" pitchFamily="34" charset="0"/>
                <a:cs typeface="Calibri" pitchFamily="34" charset="0"/>
              </a:rPr>
              <a:t>Najveća </a:t>
            </a:r>
            <a:r>
              <a:rPr lang="vi-VN" dirty="0">
                <a:latin typeface="Calibri" pitchFamily="34" charset="0"/>
                <a:cs typeface="Calibri" pitchFamily="34" charset="0"/>
              </a:rPr>
              <a:t>prednost ultrazvuka je da za stvaranje slike ne </a:t>
            </a:r>
            <a:r>
              <a:rPr lang="vi-VN" dirty="0" smtClean="0">
                <a:latin typeface="Calibri" pitchFamily="34" charset="0"/>
                <a:cs typeface="Calibri" pitchFamily="34" charset="0"/>
              </a:rPr>
              <a:t>koristi </a:t>
            </a:r>
            <a:r>
              <a:rPr lang="vi-VN" dirty="0">
                <a:latin typeface="Calibri" pitchFamily="34" charset="0"/>
                <a:cs typeface="Calibri" pitchFamily="34" charset="0"/>
              </a:rPr>
              <a:t>zračenje, a sama pretraga je bezbolna i neinvazivna. </a:t>
            </a:r>
            <a:endParaRPr lang="sr-Latn-RS" dirty="0" smtClean="0">
              <a:latin typeface="Calibri" pitchFamily="34" charset="0"/>
              <a:cs typeface="Calibri" pitchFamily="34" charset="0"/>
            </a:endParaRPr>
          </a:p>
          <a:p>
            <a:pPr marL="82296" indent="0">
              <a:buNone/>
            </a:pPr>
            <a:endParaRPr lang="sr-Latn-RS" dirty="0" smtClean="0">
              <a:latin typeface="Calibri" pitchFamily="34" charset="0"/>
              <a:cs typeface="Calibri" pitchFamily="34" charset="0"/>
            </a:endParaRPr>
          </a:p>
          <a:p>
            <a:r>
              <a:rPr lang="vi-VN" dirty="0" smtClean="0">
                <a:latin typeface="Calibri" pitchFamily="34" charset="0"/>
                <a:cs typeface="Calibri" pitchFamily="34" charset="0"/>
              </a:rPr>
              <a:t>U </a:t>
            </a:r>
            <a:r>
              <a:rPr lang="vi-VN" dirty="0">
                <a:latin typeface="Calibri" pitchFamily="34" charset="0"/>
                <a:cs typeface="Calibri" pitchFamily="34" charset="0"/>
              </a:rPr>
              <a:t>zadnje </a:t>
            </a:r>
            <a:r>
              <a:rPr lang="vi-VN" dirty="0" smtClean="0">
                <a:latin typeface="Calibri" pitchFamily="34" charset="0"/>
                <a:cs typeface="Calibri" pitchFamily="34" charset="0"/>
              </a:rPr>
              <a:t>vreme </a:t>
            </a:r>
            <a:r>
              <a:rPr lang="vi-VN" dirty="0">
                <a:latin typeface="Calibri" pitchFamily="34" charset="0"/>
                <a:cs typeface="Calibri" pitchFamily="34" charset="0"/>
              </a:rPr>
              <a:t>se napominje da iako je ultrazvuk </a:t>
            </a:r>
            <a:r>
              <a:rPr lang="vi-VN" dirty="0" smtClean="0">
                <a:latin typeface="Calibri" pitchFamily="34" charset="0"/>
                <a:cs typeface="Calibri" pitchFamily="34" charset="0"/>
              </a:rPr>
              <a:t>bezbolan </a:t>
            </a:r>
            <a:r>
              <a:rPr lang="vi-VN" dirty="0">
                <a:latin typeface="Calibri" pitchFamily="34" charset="0"/>
                <a:cs typeface="Calibri" pitchFamily="34" charset="0"/>
              </a:rPr>
              <a:t>i neinvazivan, može prouzrokovati neke neželjene termičke i mehaničke efekte kao što su </a:t>
            </a:r>
            <a:r>
              <a:rPr lang="sr-Latn-RS" dirty="0" smtClean="0">
                <a:latin typeface="Calibri" pitchFamily="34" charset="0"/>
                <a:cs typeface="Calibri" pitchFamily="34" charset="0"/>
              </a:rPr>
              <a:t>preveliko </a:t>
            </a:r>
            <a:r>
              <a:rPr lang="vi-VN" dirty="0" smtClean="0">
                <a:latin typeface="Calibri" pitchFamily="34" charset="0"/>
                <a:cs typeface="Calibri" pitchFamily="34" charset="0"/>
              </a:rPr>
              <a:t>zagr</a:t>
            </a:r>
            <a:r>
              <a:rPr lang="en-US" dirty="0" smtClean="0">
                <a:latin typeface="Calibri" pitchFamily="34" charset="0"/>
                <a:cs typeface="Calibri" pitchFamily="34" charset="0"/>
              </a:rPr>
              <a:t>e</a:t>
            </a:r>
            <a:r>
              <a:rPr lang="vi-VN" dirty="0" smtClean="0">
                <a:latin typeface="Calibri" pitchFamily="34" charset="0"/>
                <a:cs typeface="Calibri" pitchFamily="34" charset="0"/>
              </a:rPr>
              <a:t>vanje </a:t>
            </a:r>
            <a:r>
              <a:rPr lang="vi-VN" dirty="0">
                <a:latin typeface="Calibri" pitchFamily="34" charset="0"/>
                <a:cs typeface="Calibri" pitchFamily="34" charset="0"/>
              </a:rPr>
              <a:t>tkiva i pojava kavitacije. Iz tih razloga sa ultrazvukom treba postupati oprezno i pratiti </a:t>
            </a:r>
            <a:r>
              <a:rPr lang="vi-VN" dirty="0" smtClean="0">
                <a:latin typeface="Calibri" pitchFamily="34" charset="0"/>
                <a:cs typeface="Calibri" pitchFamily="34" charset="0"/>
              </a:rPr>
              <a:t>smernice </a:t>
            </a:r>
            <a:r>
              <a:rPr lang="vi-VN" dirty="0">
                <a:latin typeface="Calibri" pitchFamily="34" charset="0"/>
                <a:cs typeface="Calibri" pitchFamily="34" charset="0"/>
              </a:rPr>
              <a:t>o sigurnosti upotrebe ultrazvuka. </a:t>
            </a:r>
            <a:endParaRPr lang="en-US" dirty="0">
              <a:latin typeface="Calibri" pitchFamily="34" charset="0"/>
              <a:cs typeface="Calibri" pitchFamily="34" charset="0"/>
            </a:endParaRPr>
          </a:p>
        </p:txBody>
      </p:sp>
    </p:spTree>
    <p:extLst>
      <p:ext uri="{BB962C8B-B14F-4D97-AF65-F5344CB8AC3E}">
        <p14:creationId xmlns:p14="http://schemas.microsoft.com/office/powerpoint/2010/main" val="11276819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35608" y="76200"/>
            <a:ext cx="7498080" cy="6172200"/>
          </a:xfrm>
        </p:spPr>
        <p:txBody>
          <a:bodyPr/>
          <a:lstStyle/>
          <a:p>
            <a:endParaRPr lang="sr-Latn-RS" dirty="0">
              <a:latin typeface="Calibri" pitchFamily="34" charset="0"/>
              <a:cs typeface="Calibri" pitchFamily="34" charset="0"/>
            </a:endParaRPr>
          </a:p>
          <a:p>
            <a:r>
              <a:rPr lang="en-US" dirty="0">
                <a:latin typeface="Calibri" pitchFamily="34" charset="0"/>
                <a:cs typeface="Calibri" pitchFamily="34" charset="0"/>
              </a:rPr>
              <a:t>1949.</a:t>
            </a:r>
            <a:r>
              <a:rPr lang="sr-Latn-RS" dirty="0">
                <a:latin typeface="Calibri" pitchFamily="34" charset="0"/>
                <a:cs typeface="Calibri" pitchFamily="34" charset="0"/>
              </a:rPr>
              <a:t> godine </a:t>
            </a:r>
            <a:r>
              <a:rPr lang="en-US" dirty="0" err="1">
                <a:latin typeface="Calibri" pitchFamily="34" charset="0"/>
                <a:cs typeface="Calibri" pitchFamily="34" charset="0"/>
              </a:rPr>
              <a:t>Džon</a:t>
            </a:r>
            <a:r>
              <a:rPr lang="en-US" dirty="0">
                <a:latin typeface="Calibri" pitchFamily="34" charset="0"/>
                <a:cs typeface="Calibri" pitchFamily="34" charset="0"/>
              </a:rPr>
              <a:t> </a:t>
            </a:r>
            <a:r>
              <a:rPr lang="en-US" dirty="0" err="1">
                <a:latin typeface="Calibri" pitchFamily="34" charset="0"/>
                <a:cs typeface="Calibri" pitchFamily="34" charset="0"/>
              </a:rPr>
              <a:t>Vild</a:t>
            </a:r>
            <a:r>
              <a:rPr lang="en-US" dirty="0">
                <a:latin typeface="Calibri" pitchFamily="34" charset="0"/>
                <a:cs typeface="Calibri" pitchFamily="34" charset="0"/>
              </a:rPr>
              <a:t> </a:t>
            </a:r>
            <a:r>
              <a:rPr lang="en-US" dirty="0" err="1">
                <a:latin typeface="Calibri" pitchFamily="34" charset="0"/>
                <a:cs typeface="Calibri" pitchFamily="34" charset="0"/>
              </a:rPr>
              <a:t>prvi</a:t>
            </a:r>
            <a:r>
              <a:rPr lang="en-US" dirty="0">
                <a:latin typeface="Calibri" pitchFamily="34" charset="0"/>
                <a:cs typeface="Calibri" pitchFamily="34" charset="0"/>
              </a:rPr>
              <a:t> je </a:t>
            </a:r>
            <a:r>
              <a:rPr lang="en-US" dirty="0" err="1">
                <a:latin typeface="Calibri" pitchFamily="34" charset="0"/>
                <a:cs typeface="Calibri" pitchFamily="34" charset="0"/>
              </a:rPr>
              <a:t>upotrebio</a:t>
            </a:r>
            <a:r>
              <a:rPr lang="en-US" dirty="0">
                <a:latin typeface="Calibri" pitchFamily="34" charset="0"/>
                <a:cs typeface="Calibri" pitchFamily="34" charset="0"/>
              </a:rPr>
              <a:t> </a:t>
            </a:r>
            <a:r>
              <a:rPr lang="en-US" dirty="0" err="1">
                <a:latin typeface="Calibri" pitchFamily="34" charset="0"/>
                <a:cs typeface="Calibri" pitchFamily="34" charset="0"/>
              </a:rPr>
              <a:t>ultrazvuk</a:t>
            </a:r>
            <a:r>
              <a:rPr lang="en-US" dirty="0">
                <a:latin typeface="Calibri" pitchFamily="34" charset="0"/>
                <a:cs typeface="Calibri" pitchFamily="34" charset="0"/>
              </a:rPr>
              <a:t> </a:t>
            </a:r>
            <a:r>
              <a:rPr lang="en-US" dirty="0" err="1">
                <a:latin typeface="Calibri" pitchFamily="34" charset="0"/>
                <a:cs typeface="Calibri" pitchFamily="34" charset="0"/>
              </a:rPr>
              <a:t>za</a:t>
            </a:r>
            <a:r>
              <a:rPr lang="en-US" dirty="0">
                <a:latin typeface="Calibri" pitchFamily="34" charset="0"/>
                <a:cs typeface="Calibri" pitchFamily="34" charset="0"/>
              </a:rPr>
              <a:t> </a:t>
            </a:r>
            <a:r>
              <a:rPr lang="en-US" dirty="0" err="1">
                <a:latin typeface="Calibri" pitchFamily="34" charset="0"/>
                <a:cs typeface="Calibri" pitchFamily="34" charset="0"/>
              </a:rPr>
              <a:t>procenu</a:t>
            </a:r>
            <a:r>
              <a:rPr lang="en-US" dirty="0">
                <a:latin typeface="Calibri" pitchFamily="34" charset="0"/>
                <a:cs typeface="Calibri" pitchFamily="34" charset="0"/>
              </a:rPr>
              <a:t> </a:t>
            </a:r>
            <a:r>
              <a:rPr lang="en-US" dirty="0" err="1">
                <a:latin typeface="Calibri" pitchFamily="34" charset="0"/>
                <a:cs typeface="Calibri" pitchFamily="34" charset="0"/>
              </a:rPr>
              <a:t>debljine</a:t>
            </a:r>
            <a:r>
              <a:rPr lang="en-US" dirty="0">
                <a:latin typeface="Calibri" pitchFamily="34" charset="0"/>
                <a:cs typeface="Calibri" pitchFamily="34" charset="0"/>
              </a:rPr>
              <a:t> </a:t>
            </a:r>
            <a:r>
              <a:rPr lang="en-US" dirty="0" err="1">
                <a:latin typeface="Calibri" pitchFamily="34" charset="0"/>
                <a:cs typeface="Calibri" pitchFamily="34" charset="0"/>
              </a:rPr>
              <a:t>crevnog</a:t>
            </a:r>
            <a:r>
              <a:rPr lang="en-US" dirty="0">
                <a:latin typeface="Calibri" pitchFamily="34" charset="0"/>
                <a:cs typeface="Calibri" pitchFamily="34" charset="0"/>
              </a:rPr>
              <a:t> </a:t>
            </a:r>
            <a:r>
              <a:rPr lang="en-US" dirty="0" err="1">
                <a:latin typeface="Calibri" pitchFamily="34" charset="0"/>
                <a:cs typeface="Calibri" pitchFamily="34" charset="0"/>
              </a:rPr>
              <a:t>tkiva</a:t>
            </a:r>
            <a:r>
              <a:rPr lang="sr-Latn-RS" dirty="0">
                <a:latin typeface="Calibri" pitchFamily="34" charset="0"/>
                <a:cs typeface="Calibri" pitchFamily="34" charset="0"/>
              </a:rPr>
              <a:t>.</a:t>
            </a:r>
            <a:endParaRPr lang="en-US" dirty="0">
              <a:latin typeface="Calibri" pitchFamily="34" charset="0"/>
              <a:cs typeface="Calibri" pitchFamily="34" charset="0"/>
            </a:endParaRPr>
          </a:p>
          <a:p>
            <a:endParaRPr lang="en-US" dirty="0"/>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1200" y="2607811"/>
            <a:ext cx="6019800" cy="31691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7636661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47800" y="381000"/>
            <a:ext cx="7498080" cy="5791200"/>
          </a:xfrm>
        </p:spPr>
        <p:txBody>
          <a:bodyPr/>
          <a:lstStyle/>
          <a:p>
            <a:r>
              <a:rPr lang="sr-Latn-RS" dirty="0" smtClean="0">
                <a:latin typeface="Calibri" pitchFamily="34" charset="0"/>
                <a:cs typeface="Calibri" pitchFamily="34" charset="0"/>
              </a:rPr>
              <a:t>Us</a:t>
            </a:r>
            <a:r>
              <a:rPr lang="en-US" dirty="0" err="1" smtClean="0">
                <a:latin typeface="Calibri" pitchFamily="34" charset="0"/>
                <a:cs typeface="Calibri" pitchFamily="34" charset="0"/>
              </a:rPr>
              <a:t>ledila</a:t>
            </a:r>
            <a:r>
              <a:rPr lang="en-US" dirty="0" smtClean="0">
                <a:latin typeface="Calibri" pitchFamily="34" charset="0"/>
                <a:cs typeface="Calibri" pitchFamily="34" charset="0"/>
              </a:rPr>
              <a:t> </a:t>
            </a:r>
            <a:r>
              <a:rPr lang="en-US" dirty="0">
                <a:latin typeface="Calibri" pitchFamily="34" charset="0"/>
                <a:cs typeface="Calibri" pitchFamily="34" charset="0"/>
              </a:rPr>
              <a:t>je </a:t>
            </a:r>
            <a:r>
              <a:rPr lang="en-US" dirty="0" err="1">
                <a:latin typeface="Calibri" pitchFamily="34" charset="0"/>
                <a:cs typeface="Calibri" pitchFamily="34" charset="0"/>
              </a:rPr>
              <a:t>sve</a:t>
            </a:r>
            <a:r>
              <a:rPr lang="en-US" dirty="0">
                <a:latin typeface="Calibri" pitchFamily="34" charset="0"/>
                <a:cs typeface="Calibri" pitchFamily="34" charset="0"/>
              </a:rPr>
              <a:t> </a:t>
            </a:r>
            <a:r>
              <a:rPr lang="en-US" dirty="0" err="1">
                <a:latin typeface="Calibri" pitchFamily="34" charset="0"/>
                <a:cs typeface="Calibri" pitchFamily="34" charset="0"/>
              </a:rPr>
              <a:t>masovnija</a:t>
            </a:r>
            <a:r>
              <a:rPr lang="en-US" dirty="0">
                <a:latin typeface="Calibri" pitchFamily="34" charset="0"/>
                <a:cs typeface="Calibri" pitchFamily="34" charset="0"/>
              </a:rPr>
              <a:t> </a:t>
            </a:r>
            <a:r>
              <a:rPr lang="en-US" dirty="0" err="1">
                <a:latin typeface="Calibri" pitchFamily="34" charset="0"/>
                <a:cs typeface="Calibri" pitchFamily="34" charset="0"/>
              </a:rPr>
              <a:t>primena</a:t>
            </a:r>
            <a:r>
              <a:rPr lang="en-US" dirty="0">
                <a:latin typeface="Calibri" pitchFamily="34" charset="0"/>
                <a:cs typeface="Calibri" pitchFamily="34" charset="0"/>
              </a:rPr>
              <a:t> </a:t>
            </a:r>
            <a:r>
              <a:rPr lang="en-US" dirty="0" err="1" smtClean="0">
                <a:latin typeface="Calibri" pitchFamily="34" charset="0"/>
                <a:cs typeface="Calibri" pitchFamily="34" charset="0"/>
              </a:rPr>
              <a:t>ultrazvučne</a:t>
            </a:r>
            <a:r>
              <a:rPr lang="en-US" dirty="0" smtClean="0">
                <a:latin typeface="Calibri" pitchFamily="34" charset="0"/>
                <a:cs typeface="Calibri" pitchFamily="34" charset="0"/>
              </a:rPr>
              <a:t> </a:t>
            </a:r>
            <a:r>
              <a:rPr lang="en-US" dirty="0" err="1">
                <a:latin typeface="Calibri" pitchFamily="34" charset="0"/>
                <a:cs typeface="Calibri" pitchFamily="34" charset="0"/>
              </a:rPr>
              <a:t>terapije</a:t>
            </a:r>
            <a:r>
              <a:rPr lang="en-US" dirty="0">
                <a:latin typeface="Calibri" pitchFamily="34" charset="0"/>
                <a:cs typeface="Calibri" pitchFamily="34" charset="0"/>
              </a:rPr>
              <a:t> u </a:t>
            </a:r>
            <a:r>
              <a:rPr lang="en-US" dirty="0" err="1">
                <a:latin typeface="Calibri" pitchFamily="34" charset="0"/>
                <a:cs typeface="Calibri" pitchFamily="34" charset="0"/>
              </a:rPr>
              <a:t>medicini</a:t>
            </a:r>
            <a:r>
              <a:rPr lang="en-US" dirty="0">
                <a:latin typeface="Calibri" pitchFamily="34" charset="0"/>
                <a:cs typeface="Calibri" pitchFamily="34" charset="0"/>
              </a:rPr>
              <a:t>, </a:t>
            </a:r>
            <a:r>
              <a:rPr lang="en-US" dirty="0" smtClean="0">
                <a:latin typeface="Calibri" pitchFamily="34" charset="0"/>
                <a:cs typeface="Calibri" pitchFamily="34" charset="0"/>
              </a:rPr>
              <a:t>50-ih </a:t>
            </a:r>
            <a:r>
              <a:rPr lang="en-US" dirty="0" err="1">
                <a:latin typeface="Calibri" pitchFamily="34" charset="0"/>
                <a:cs typeface="Calibri" pitchFamily="34" charset="0"/>
              </a:rPr>
              <a:t>godina</a:t>
            </a:r>
            <a:r>
              <a:rPr lang="en-US" dirty="0">
                <a:latin typeface="Calibri" pitchFamily="34" charset="0"/>
                <a:cs typeface="Calibri" pitchFamily="34" charset="0"/>
              </a:rPr>
              <a:t> 20. </a:t>
            </a:r>
            <a:r>
              <a:rPr lang="en-US" dirty="0" err="1">
                <a:latin typeface="Calibri" pitchFamily="34" charset="0"/>
                <a:cs typeface="Calibri" pitchFamily="34" charset="0"/>
              </a:rPr>
              <a:t>veka</a:t>
            </a:r>
            <a:r>
              <a:rPr lang="en-US" dirty="0">
                <a:latin typeface="Calibri" pitchFamily="34" charset="0"/>
                <a:cs typeface="Calibri" pitchFamily="34" charset="0"/>
              </a:rPr>
              <a:t> </a:t>
            </a:r>
            <a:r>
              <a:rPr lang="en-US" dirty="0" err="1">
                <a:latin typeface="Calibri" pitchFamily="34" charset="0"/>
                <a:cs typeface="Calibri" pitchFamily="34" charset="0"/>
              </a:rPr>
              <a:t>vršeni</a:t>
            </a:r>
            <a:r>
              <a:rPr lang="en-US" dirty="0">
                <a:latin typeface="Calibri" pitchFamily="34" charset="0"/>
                <a:cs typeface="Calibri" pitchFamily="34" charset="0"/>
              </a:rPr>
              <a:t> </a:t>
            </a:r>
            <a:r>
              <a:rPr lang="en-US" dirty="0" err="1">
                <a:latin typeface="Calibri" pitchFamily="34" charset="0"/>
                <a:cs typeface="Calibri" pitchFamily="34" charset="0"/>
              </a:rPr>
              <a:t>su</a:t>
            </a:r>
            <a:r>
              <a:rPr lang="en-US" dirty="0">
                <a:latin typeface="Calibri" pitchFamily="34" charset="0"/>
                <a:cs typeface="Calibri" pitchFamily="34" charset="0"/>
              </a:rPr>
              <a:t> </a:t>
            </a:r>
            <a:r>
              <a:rPr lang="en-US" dirty="0" err="1">
                <a:latin typeface="Calibri" pitchFamily="34" charset="0"/>
                <a:cs typeface="Calibri" pitchFamily="34" charset="0"/>
              </a:rPr>
              <a:t>eksperimenti</a:t>
            </a:r>
            <a:r>
              <a:rPr lang="en-US" dirty="0">
                <a:latin typeface="Calibri" pitchFamily="34" charset="0"/>
                <a:cs typeface="Calibri" pitchFamily="34" charset="0"/>
              </a:rPr>
              <a:t> </a:t>
            </a:r>
            <a:r>
              <a:rPr lang="en-US" dirty="0" err="1">
                <a:latin typeface="Calibri" pitchFamily="34" charset="0"/>
                <a:cs typeface="Calibri" pitchFamily="34" charset="0"/>
              </a:rPr>
              <a:t>kod</a:t>
            </a:r>
            <a:r>
              <a:rPr lang="en-US" dirty="0">
                <a:latin typeface="Calibri" pitchFamily="34" charset="0"/>
                <a:cs typeface="Calibri" pitchFamily="34" charset="0"/>
              </a:rPr>
              <a:t> </a:t>
            </a:r>
            <a:r>
              <a:rPr lang="en-US" dirty="0" err="1">
                <a:latin typeface="Calibri" pitchFamily="34" charset="0"/>
                <a:cs typeface="Calibri" pitchFamily="34" charset="0"/>
              </a:rPr>
              <a:t>karcinoma</a:t>
            </a:r>
            <a:r>
              <a:rPr lang="en-US" dirty="0">
                <a:latin typeface="Calibri" pitchFamily="34" charset="0"/>
                <a:cs typeface="Calibri" pitchFamily="34" charset="0"/>
              </a:rPr>
              <a:t> </a:t>
            </a:r>
            <a:r>
              <a:rPr lang="en-US" dirty="0" err="1">
                <a:latin typeface="Calibri" pitchFamily="34" charset="0"/>
                <a:cs typeface="Calibri" pitchFamily="34" charset="0"/>
              </a:rPr>
              <a:t>jetre</a:t>
            </a:r>
            <a:r>
              <a:rPr lang="en-US" dirty="0">
                <a:latin typeface="Calibri" pitchFamily="34" charset="0"/>
                <a:cs typeface="Calibri" pitchFamily="34" charset="0"/>
              </a:rPr>
              <a:t>, prostate i </a:t>
            </a:r>
            <a:r>
              <a:rPr lang="en-US" dirty="0" err="1" smtClean="0">
                <a:latin typeface="Calibri" pitchFamily="34" charset="0"/>
                <a:cs typeface="Calibri" pitchFamily="34" charset="0"/>
              </a:rPr>
              <a:t>dojke</a:t>
            </a:r>
            <a:r>
              <a:rPr lang="sr-Latn-RS" dirty="0" smtClean="0">
                <a:latin typeface="Calibri" pitchFamily="34" charset="0"/>
                <a:cs typeface="Calibri" pitchFamily="34" charset="0"/>
              </a:rPr>
              <a:t>.</a:t>
            </a:r>
            <a:endParaRPr lang="en-US" dirty="0">
              <a:latin typeface="Calibri" pitchFamily="34" charset="0"/>
              <a:cs typeface="Calibri" pitchFamily="34" charset="0"/>
            </a:endParaRPr>
          </a:p>
        </p:txBody>
      </p:sp>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800" y="3048000"/>
            <a:ext cx="3048000" cy="3112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31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6000" y="3048000"/>
            <a:ext cx="3525348" cy="3112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1924695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35608" y="304800"/>
            <a:ext cx="7498080" cy="5943600"/>
          </a:xfrm>
        </p:spPr>
        <p:txBody>
          <a:bodyPr/>
          <a:lstStyle/>
          <a:p>
            <a:r>
              <a:rPr lang="en-US" sz="2800" b="1" dirty="0" smtClean="0">
                <a:latin typeface="Calibri" pitchFamily="34" charset="0"/>
                <a:cs typeface="Calibri" pitchFamily="34" charset="0"/>
              </a:rPr>
              <a:t>1962</a:t>
            </a:r>
            <a:r>
              <a:rPr lang="sr-Latn-RS" sz="2800" b="1" dirty="0" smtClean="0">
                <a:latin typeface="Calibri" pitchFamily="34" charset="0"/>
                <a:cs typeface="Calibri" pitchFamily="34" charset="0"/>
              </a:rPr>
              <a:t>. </a:t>
            </a:r>
            <a:r>
              <a:rPr lang="sr-Latn-RS" sz="2800" dirty="0" smtClean="0">
                <a:latin typeface="Calibri" pitchFamily="34" charset="0"/>
                <a:cs typeface="Calibri" pitchFamily="34" charset="0"/>
              </a:rPr>
              <a:t>godine</a:t>
            </a:r>
            <a:r>
              <a:rPr lang="en-US" sz="2800" dirty="0" smtClean="0">
                <a:latin typeface="Calibri" pitchFamily="34" charset="0"/>
                <a:cs typeface="Calibri" pitchFamily="34" charset="0"/>
              </a:rPr>
              <a:t>, </a:t>
            </a:r>
            <a:r>
              <a:rPr lang="en-US" sz="2800" dirty="0" err="1">
                <a:latin typeface="Calibri" pitchFamily="34" charset="0"/>
                <a:cs typeface="Calibri" pitchFamily="34" charset="0"/>
              </a:rPr>
              <a:t>nakon</a:t>
            </a:r>
            <a:r>
              <a:rPr lang="en-US" sz="2800" dirty="0">
                <a:latin typeface="Calibri" pitchFamily="34" charset="0"/>
                <a:cs typeface="Calibri" pitchFamily="34" charset="0"/>
              </a:rPr>
              <a:t> </a:t>
            </a:r>
            <a:r>
              <a:rPr lang="en-US" sz="2800" dirty="0" err="1">
                <a:latin typeface="Calibri" pitchFamily="34" charset="0"/>
                <a:cs typeface="Calibri" pitchFamily="34" charset="0"/>
              </a:rPr>
              <a:t>dvogodišnjeg</a:t>
            </a:r>
            <a:r>
              <a:rPr lang="en-US" sz="2800" dirty="0">
                <a:latin typeface="Calibri" pitchFamily="34" charset="0"/>
                <a:cs typeface="Calibri" pitchFamily="34" charset="0"/>
              </a:rPr>
              <a:t> </a:t>
            </a:r>
            <a:r>
              <a:rPr lang="en-US" sz="2800" dirty="0" err="1">
                <a:latin typeface="Calibri" pitchFamily="34" charset="0"/>
                <a:cs typeface="Calibri" pitchFamily="34" charset="0"/>
              </a:rPr>
              <a:t>upornog</a:t>
            </a:r>
            <a:r>
              <a:rPr lang="en-US" sz="2800" dirty="0">
                <a:latin typeface="Calibri" pitchFamily="34" charset="0"/>
                <a:cs typeface="Calibri" pitchFamily="34" charset="0"/>
              </a:rPr>
              <a:t> </a:t>
            </a:r>
            <a:r>
              <a:rPr lang="en-US" sz="2800" dirty="0" err="1">
                <a:latin typeface="Calibri" pitchFamily="34" charset="0"/>
                <a:cs typeface="Calibri" pitchFamily="34" charset="0"/>
              </a:rPr>
              <a:t>rada</a:t>
            </a:r>
            <a:r>
              <a:rPr lang="en-US" sz="2800" dirty="0">
                <a:latin typeface="Calibri" pitchFamily="34" charset="0"/>
                <a:cs typeface="Calibri" pitchFamily="34" charset="0"/>
              </a:rPr>
              <a:t>, </a:t>
            </a:r>
            <a:r>
              <a:rPr lang="en-US" sz="2800" dirty="0" err="1">
                <a:latin typeface="Calibri" pitchFamily="34" charset="0"/>
                <a:cs typeface="Calibri" pitchFamily="34" charset="0"/>
              </a:rPr>
              <a:t>Džozef</a:t>
            </a:r>
            <a:r>
              <a:rPr lang="en-US" sz="2800" dirty="0">
                <a:latin typeface="Calibri" pitchFamily="34" charset="0"/>
                <a:cs typeface="Calibri" pitchFamily="34" charset="0"/>
              </a:rPr>
              <a:t> Holms, </a:t>
            </a:r>
            <a:r>
              <a:rPr lang="en-US" sz="2800" dirty="0" err="1">
                <a:latin typeface="Calibri" pitchFamily="34" charset="0"/>
                <a:cs typeface="Calibri" pitchFamily="34" charset="0"/>
              </a:rPr>
              <a:t>Vilijam</a:t>
            </a:r>
            <a:r>
              <a:rPr lang="en-US" sz="2800" dirty="0">
                <a:latin typeface="Calibri" pitchFamily="34" charset="0"/>
                <a:cs typeface="Calibri" pitchFamily="34" charset="0"/>
              </a:rPr>
              <a:t> </a:t>
            </a:r>
            <a:r>
              <a:rPr lang="en-US" sz="2800" dirty="0" err="1">
                <a:latin typeface="Calibri" pitchFamily="34" charset="0"/>
                <a:cs typeface="Calibri" pitchFamily="34" charset="0"/>
              </a:rPr>
              <a:t>Rajt</a:t>
            </a:r>
            <a:r>
              <a:rPr lang="en-US" sz="2800" dirty="0">
                <a:latin typeface="Calibri" pitchFamily="34" charset="0"/>
                <a:cs typeface="Calibri" pitchFamily="34" charset="0"/>
              </a:rPr>
              <a:t> i Ralf </a:t>
            </a:r>
            <a:r>
              <a:rPr lang="en-US" sz="2800" dirty="0" err="1">
                <a:latin typeface="Calibri" pitchFamily="34" charset="0"/>
                <a:cs typeface="Calibri" pitchFamily="34" charset="0"/>
              </a:rPr>
              <a:t>Majerdik</a:t>
            </a:r>
            <a:r>
              <a:rPr lang="en-US" sz="2800" dirty="0">
                <a:latin typeface="Calibri" pitchFamily="34" charset="0"/>
                <a:cs typeface="Calibri" pitchFamily="34" charset="0"/>
              </a:rPr>
              <a:t> </a:t>
            </a:r>
            <a:r>
              <a:rPr lang="en-US" sz="2800" dirty="0" err="1">
                <a:latin typeface="Calibri" pitchFamily="34" charset="0"/>
                <a:cs typeface="Calibri" pitchFamily="34" charset="0"/>
              </a:rPr>
              <a:t>razvili</a:t>
            </a:r>
            <a:r>
              <a:rPr lang="en-US" sz="2800" dirty="0">
                <a:latin typeface="Calibri" pitchFamily="34" charset="0"/>
                <a:cs typeface="Calibri" pitchFamily="34" charset="0"/>
              </a:rPr>
              <a:t> </a:t>
            </a:r>
            <a:r>
              <a:rPr lang="en-US" sz="2800" dirty="0" err="1">
                <a:latin typeface="Calibri" pitchFamily="34" charset="0"/>
                <a:cs typeface="Calibri" pitchFamily="34" charset="0"/>
              </a:rPr>
              <a:t>su</a:t>
            </a:r>
            <a:r>
              <a:rPr lang="en-US" sz="2800" dirty="0">
                <a:latin typeface="Calibri" pitchFamily="34" charset="0"/>
                <a:cs typeface="Calibri" pitchFamily="34" charset="0"/>
              </a:rPr>
              <a:t> </a:t>
            </a:r>
            <a:r>
              <a:rPr lang="en-US" sz="2800" dirty="0" err="1">
                <a:latin typeface="Calibri" pitchFamily="34" charset="0"/>
                <a:cs typeface="Calibri" pitchFamily="34" charset="0"/>
              </a:rPr>
              <a:t>prvi</a:t>
            </a:r>
            <a:r>
              <a:rPr lang="en-US" sz="2800" dirty="0">
                <a:latin typeface="Calibri" pitchFamily="34" charset="0"/>
                <a:cs typeface="Calibri" pitchFamily="34" charset="0"/>
              </a:rPr>
              <a:t> </a:t>
            </a:r>
            <a:r>
              <a:rPr lang="en-US" sz="2800" dirty="0" err="1">
                <a:latin typeface="Calibri" pitchFamily="34" charset="0"/>
                <a:cs typeface="Calibri" pitchFamily="34" charset="0"/>
              </a:rPr>
              <a:t>kontaktni</a:t>
            </a:r>
            <a:r>
              <a:rPr lang="en-US" sz="2800" dirty="0">
                <a:latin typeface="Calibri" pitchFamily="34" charset="0"/>
                <a:cs typeface="Calibri" pitchFamily="34" charset="0"/>
              </a:rPr>
              <a:t> </a:t>
            </a:r>
            <a:r>
              <a:rPr lang="en-US" sz="2800" dirty="0" smtClean="0">
                <a:latin typeface="Calibri" pitchFamily="34" charset="0"/>
                <a:cs typeface="Calibri" pitchFamily="34" charset="0"/>
              </a:rPr>
              <a:t>B-mod </a:t>
            </a:r>
            <a:r>
              <a:rPr lang="en-US" sz="2800" dirty="0" err="1" smtClean="0">
                <a:latin typeface="Calibri" pitchFamily="34" charset="0"/>
                <a:cs typeface="Calibri" pitchFamily="34" charset="0"/>
              </a:rPr>
              <a:t>skener</a:t>
            </a:r>
            <a:r>
              <a:rPr lang="en-US" sz="2800" dirty="0" smtClean="0">
                <a:latin typeface="Calibri" pitchFamily="34" charset="0"/>
                <a:cs typeface="Calibri" pitchFamily="34" charset="0"/>
              </a:rPr>
              <a:t>.</a:t>
            </a:r>
            <a:r>
              <a:rPr lang="sr-Latn-RS" sz="2800" dirty="0" smtClean="0">
                <a:latin typeface="Calibri" pitchFamily="34" charset="0"/>
                <a:cs typeface="Calibri" pitchFamily="34" charset="0"/>
              </a:rPr>
              <a:t> </a:t>
            </a:r>
          </a:p>
          <a:p>
            <a:r>
              <a:rPr lang="en-US" sz="2800" dirty="0" smtClean="0">
                <a:latin typeface="Calibri" pitchFamily="34" charset="0"/>
                <a:cs typeface="Calibri" pitchFamily="34" charset="0"/>
              </a:rPr>
              <a:t>To </a:t>
            </a:r>
            <a:r>
              <a:rPr lang="en-US" sz="2800" dirty="0">
                <a:latin typeface="Calibri" pitchFamily="34" charset="0"/>
                <a:cs typeface="Calibri" pitchFamily="34" charset="0"/>
              </a:rPr>
              <a:t>je bio </a:t>
            </a:r>
            <a:r>
              <a:rPr lang="en-US" sz="2800" dirty="0" err="1">
                <a:latin typeface="Calibri" pitchFamily="34" charset="0"/>
                <a:cs typeface="Calibri" pitchFamily="34" charset="0"/>
              </a:rPr>
              <a:t>početak</a:t>
            </a:r>
            <a:r>
              <a:rPr lang="en-US" sz="2800" dirty="0">
                <a:latin typeface="Calibri" pitchFamily="34" charset="0"/>
                <a:cs typeface="Calibri" pitchFamily="34" charset="0"/>
              </a:rPr>
              <a:t> </a:t>
            </a:r>
            <a:r>
              <a:rPr lang="en-US" sz="2800" dirty="0" err="1">
                <a:latin typeface="Calibri" pitchFamily="34" charset="0"/>
                <a:cs typeface="Calibri" pitchFamily="34" charset="0"/>
              </a:rPr>
              <a:t>masovne</a:t>
            </a:r>
            <a:r>
              <a:rPr lang="en-US" sz="2800" dirty="0">
                <a:latin typeface="Calibri" pitchFamily="34" charset="0"/>
                <a:cs typeface="Calibri" pitchFamily="34" charset="0"/>
              </a:rPr>
              <a:t> </a:t>
            </a:r>
            <a:r>
              <a:rPr lang="en-US" sz="2800" dirty="0" err="1">
                <a:latin typeface="Calibri" pitchFamily="34" charset="0"/>
                <a:cs typeface="Calibri" pitchFamily="34" charset="0"/>
              </a:rPr>
              <a:t>primene</a:t>
            </a:r>
            <a:r>
              <a:rPr lang="en-US" sz="2800" dirty="0">
                <a:latin typeface="Calibri" pitchFamily="34" charset="0"/>
                <a:cs typeface="Calibri" pitchFamily="34" charset="0"/>
              </a:rPr>
              <a:t> </a:t>
            </a:r>
            <a:r>
              <a:rPr lang="en-US" sz="2800" dirty="0" err="1">
                <a:latin typeface="Calibri" pitchFamily="34" charset="0"/>
                <a:cs typeface="Calibri" pitchFamily="34" charset="0"/>
              </a:rPr>
              <a:t>najpopularnijeg</a:t>
            </a:r>
            <a:r>
              <a:rPr lang="en-US" sz="2800" dirty="0">
                <a:latin typeface="Calibri" pitchFamily="34" charset="0"/>
                <a:cs typeface="Calibri" pitchFamily="34" charset="0"/>
              </a:rPr>
              <a:t> </a:t>
            </a:r>
            <a:r>
              <a:rPr lang="en-US" sz="2800" dirty="0" err="1">
                <a:latin typeface="Calibri" pitchFamily="34" charset="0"/>
                <a:cs typeface="Calibri" pitchFamily="34" charset="0"/>
              </a:rPr>
              <a:t>ultrazvučnog</a:t>
            </a:r>
            <a:r>
              <a:rPr lang="en-US" sz="2800" dirty="0">
                <a:latin typeface="Calibri" pitchFamily="34" charset="0"/>
                <a:cs typeface="Calibri" pitchFamily="34" charset="0"/>
              </a:rPr>
              <a:t> </a:t>
            </a:r>
            <a:r>
              <a:rPr lang="en-US" sz="2800" dirty="0" err="1">
                <a:latin typeface="Calibri" pitchFamily="34" charset="0"/>
                <a:cs typeface="Calibri" pitchFamily="34" charset="0"/>
              </a:rPr>
              <a:t>skenera</a:t>
            </a:r>
            <a:r>
              <a:rPr lang="en-US" sz="2800" dirty="0">
                <a:latin typeface="Calibri" pitchFamily="34" charset="0"/>
                <a:cs typeface="Calibri" pitchFamily="34" charset="0"/>
              </a:rPr>
              <a:t>. </a:t>
            </a:r>
          </a:p>
          <a:p>
            <a:endParaRPr lang="sr-Latn-RS" dirty="0" smtClean="0">
              <a:latin typeface="Calibri" pitchFamily="34" charset="0"/>
              <a:cs typeface="Calibri" pitchFamily="34" charset="0"/>
            </a:endParaRPr>
          </a:p>
          <a:p>
            <a:endParaRPr lang="en-US" dirty="0"/>
          </a:p>
        </p:txBody>
      </p:sp>
      <p:pic>
        <p:nvPicPr>
          <p:cNvPr id="1229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1200" y="2743199"/>
            <a:ext cx="6705600" cy="39444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3024665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057400" y="1600200"/>
            <a:ext cx="6353175" cy="4273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1759424" y="6119589"/>
            <a:ext cx="3058786" cy="369332"/>
          </a:xfrm>
          <a:prstGeom prst="rect">
            <a:avLst/>
          </a:prstGeom>
        </p:spPr>
        <p:txBody>
          <a:bodyPr wrap="none">
            <a:spAutoFit/>
          </a:bodyPr>
          <a:lstStyle/>
          <a:p>
            <a:r>
              <a:rPr lang="en-US" dirty="0" err="1" smtClean="0">
                <a:latin typeface="Calibri" pitchFamily="34" charset="0"/>
                <a:cs typeface="Calibri" pitchFamily="34" charset="0"/>
              </a:rPr>
              <a:t>Prenatalna</a:t>
            </a:r>
            <a:r>
              <a:rPr lang="en-US" dirty="0" smtClean="0">
                <a:latin typeface="Calibri" pitchFamily="34" charset="0"/>
                <a:cs typeface="Calibri" pitchFamily="34" charset="0"/>
              </a:rPr>
              <a:t> </a:t>
            </a:r>
            <a:r>
              <a:rPr lang="en-US" dirty="0" err="1">
                <a:latin typeface="Calibri" pitchFamily="34" charset="0"/>
                <a:cs typeface="Calibri" pitchFamily="34" charset="0"/>
              </a:rPr>
              <a:t>dijagnostika</a:t>
            </a:r>
            <a:r>
              <a:rPr lang="en-US" dirty="0">
                <a:latin typeface="Calibri" pitchFamily="34" charset="0"/>
                <a:cs typeface="Calibri" pitchFamily="34" charset="0"/>
              </a:rPr>
              <a:t> </a:t>
            </a:r>
            <a:r>
              <a:rPr lang="en-US" dirty="0" smtClean="0">
                <a:latin typeface="Calibri" pitchFamily="34" charset="0"/>
                <a:cs typeface="Calibri" pitchFamily="34" charset="0"/>
              </a:rPr>
              <a:t>, 1967</a:t>
            </a:r>
            <a:r>
              <a:rPr lang="sr-Latn-RS" dirty="0" smtClean="0">
                <a:latin typeface="Calibri" pitchFamily="34" charset="0"/>
                <a:cs typeface="Calibri" pitchFamily="34" charset="0"/>
              </a:rPr>
              <a:t>.</a:t>
            </a:r>
            <a:endParaRPr lang="en-US" dirty="0">
              <a:latin typeface="Calibri" pitchFamily="34" charset="0"/>
              <a:cs typeface="Calibri" pitchFamily="34" charset="0"/>
            </a:endParaRPr>
          </a:p>
        </p:txBody>
      </p:sp>
      <p:sp>
        <p:nvSpPr>
          <p:cNvPr id="5" name="Rectangle 4"/>
          <p:cNvSpPr/>
          <p:nvPr/>
        </p:nvSpPr>
        <p:spPr>
          <a:xfrm>
            <a:off x="1600200" y="457200"/>
            <a:ext cx="7010400" cy="830997"/>
          </a:xfrm>
          <a:prstGeom prst="rect">
            <a:avLst/>
          </a:prstGeom>
        </p:spPr>
        <p:txBody>
          <a:bodyPr wrap="square">
            <a:spAutoFit/>
          </a:bodyPr>
          <a:lstStyle/>
          <a:p>
            <a:r>
              <a:rPr lang="vi-VN" sz="2400" b="1" dirty="0">
                <a:latin typeface="Calibri" pitchFamily="34" charset="0"/>
                <a:cs typeface="Calibri" pitchFamily="34" charset="0"/>
              </a:rPr>
              <a:t>Vidoson 635 </a:t>
            </a:r>
            <a:r>
              <a:rPr lang="vi-VN" sz="2400" b="1" dirty="0" smtClean="0">
                <a:latin typeface="Calibri" pitchFamily="34" charset="0"/>
                <a:cs typeface="Calibri" pitchFamily="34" charset="0"/>
              </a:rPr>
              <a:t> </a:t>
            </a:r>
            <a:r>
              <a:rPr lang="vi-VN" sz="2400" dirty="0">
                <a:latin typeface="Calibri" pitchFamily="34" charset="0"/>
                <a:cs typeface="Calibri" pitchFamily="34" charset="0"/>
              </a:rPr>
              <a:t>prvi </a:t>
            </a:r>
            <a:r>
              <a:rPr lang="vi-VN" sz="2400" dirty="0" smtClean="0">
                <a:latin typeface="Calibri" pitchFamily="34" charset="0"/>
                <a:cs typeface="Calibri" pitchFamily="34" charset="0"/>
              </a:rPr>
              <a:t>ultrazvučni </a:t>
            </a:r>
            <a:r>
              <a:rPr lang="vi-VN" sz="2400" dirty="0">
                <a:latin typeface="Calibri" pitchFamily="34" charset="0"/>
                <a:cs typeface="Calibri" pitchFamily="34" charset="0"/>
              </a:rPr>
              <a:t>uređaj koji je </a:t>
            </a:r>
            <a:r>
              <a:rPr lang="vi-VN" sz="2400" dirty="0" smtClean="0">
                <a:latin typeface="Calibri" pitchFamily="34" charset="0"/>
                <a:cs typeface="Calibri" pitchFamily="34" charset="0"/>
              </a:rPr>
              <a:t>omogućio</a:t>
            </a:r>
            <a:r>
              <a:rPr lang="sr-Latn-RS" sz="2400" dirty="0" smtClean="0">
                <a:latin typeface="Calibri" pitchFamily="34" charset="0"/>
                <a:cs typeface="Calibri" pitchFamily="34" charset="0"/>
              </a:rPr>
              <a:t> </a:t>
            </a:r>
            <a:r>
              <a:rPr lang="vi-VN" sz="2400" dirty="0" smtClean="0">
                <a:latin typeface="Calibri" pitchFamily="34" charset="0"/>
                <a:cs typeface="Calibri" pitchFamily="34" charset="0"/>
              </a:rPr>
              <a:t>po</a:t>
            </a:r>
            <a:r>
              <a:rPr lang="sr-Latn-RS" sz="2400" dirty="0">
                <a:latin typeface="Calibri" pitchFamily="34" charset="0"/>
                <a:cs typeface="Calibri" pitchFamily="34" charset="0"/>
              </a:rPr>
              <a:t>s</a:t>
            </a:r>
            <a:r>
              <a:rPr lang="vi-VN" sz="2400" dirty="0">
                <a:latin typeface="Calibri" pitchFamily="34" charset="0"/>
                <a:cs typeface="Calibri" pitchFamily="34" charset="0"/>
              </a:rPr>
              <a:t>matranje pokreta unutar </a:t>
            </a:r>
            <a:r>
              <a:rPr lang="vi-VN" sz="2400" dirty="0" smtClean="0">
                <a:latin typeface="Calibri" pitchFamily="34" charset="0"/>
                <a:cs typeface="Calibri" pitchFamily="34" charset="0"/>
              </a:rPr>
              <a:t>tela</a:t>
            </a:r>
            <a:r>
              <a:rPr lang="sr-Latn-RS" sz="2400" dirty="0" smtClean="0">
                <a:latin typeface="Calibri" pitchFamily="34" charset="0"/>
                <a:cs typeface="Calibri" pitchFamily="34" charset="0"/>
              </a:rPr>
              <a:t> </a:t>
            </a:r>
            <a:r>
              <a:rPr lang="vi-VN" sz="2400" dirty="0" smtClean="0">
                <a:latin typeface="Calibri" pitchFamily="34" charset="0"/>
                <a:cs typeface="Calibri" pitchFamily="34" charset="0"/>
              </a:rPr>
              <a:t>u </a:t>
            </a:r>
            <a:r>
              <a:rPr lang="vi-VN" sz="2400" dirty="0">
                <a:latin typeface="Calibri" pitchFamily="34" charset="0"/>
                <a:cs typeface="Calibri" pitchFamily="34" charset="0"/>
              </a:rPr>
              <a:t>stvarnom </a:t>
            </a:r>
            <a:r>
              <a:rPr lang="vi-VN" sz="2400" dirty="0" smtClean="0">
                <a:latin typeface="Calibri" pitchFamily="34" charset="0"/>
                <a:cs typeface="Calibri" pitchFamily="34" charset="0"/>
              </a:rPr>
              <a:t>vremenu</a:t>
            </a:r>
            <a:endParaRPr lang="en-US" sz="2400" dirty="0">
              <a:latin typeface="Calibri" pitchFamily="34" charset="0"/>
              <a:cs typeface="Calibri" pitchFamily="34" charset="0"/>
            </a:endParaRPr>
          </a:p>
        </p:txBody>
      </p:sp>
    </p:spTree>
    <p:extLst>
      <p:ext uri="{BB962C8B-B14F-4D97-AF65-F5344CB8AC3E}">
        <p14:creationId xmlns:p14="http://schemas.microsoft.com/office/powerpoint/2010/main" val="23235578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dirty="0" err="1" smtClean="0">
                <a:effectLst/>
                <a:latin typeface="Calibri" pitchFamily="34" charset="0"/>
                <a:cs typeface="Calibri" pitchFamily="34" charset="0"/>
              </a:rPr>
              <a:t>Primena</a:t>
            </a:r>
            <a:r>
              <a:rPr lang="en-US" sz="2800" dirty="0" smtClean="0">
                <a:effectLst/>
                <a:latin typeface="Calibri" pitchFamily="34" charset="0"/>
                <a:cs typeface="Calibri" pitchFamily="34" charset="0"/>
              </a:rPr>
              <a:t> ultra</a:t>
            </a:r>
            <a:r>
              <a:rPr lang="sr-Latn-RS" sz="2800" dirty="0" smtClean="0">
                <a:effectLst/>
                <a:latin typeface="Calibri" pitchFamily="34" charset="0"/>
                <a:cs typeface="Calibri" pitchFamily="34" charset="0"/>
              </a:rPr>
              <a:t>zvuka u kardiologiji</a:t>
            </a:r>
            <a:br>
              <a:rPr lang="sr-Latn-RS" sz="2800" dirty="0" smtClean="0">
                <a:effectLst/>
                <a:latin typeface="Calibri" pitchFamily="34" charset="0"/>
                <a:cs typeface="Calibri" pitchFamily="34" charset="0"/>
              </a:rPr>
            </a:br>
            <a:r>
              <a:rPr lang="sr-Latn-RS" sz="2800" dirty="0" smtClean="0">
                <a:effectLst/>
                <a:latin typeface="Calibri" pitchFamily="34" charset="0"/>
                <a:cs typeface="Calibri" pitchFamily="34" charset="0"/>
              </a:rPr>
              <a:t>1969.godine</a:t>
            </a:r>
            <a:endParaRPr lang="en-US" sz="2800" dirty="0">
              <a:latin typeface="Calibri" pitchFamily="34" charset="0"/>
              <a:cs typeface="Calibri" pitchFamily="34" charset="0"/>
            </a:endParaRPr>
          </a:p>
        </p:txBody>
      </p:sp>
      <p:pic>
        <p:nvPicPr>
          <p:cNvPr id="102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136775" y="1566863"/>
            <a:ext cx="5644209" cy="4224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3851014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1435608" y="609600"/>
            <a:ext cx="7498080" cy="5638800"/>
          </a:xfrm>
        </p:spPr>
        <p:txBody>
          <a:bodyPr/>
          <a:lstStyle/>
          <a:p>
            <a:r>
              <a:rPr lang="sr-Latn-RS" dirty="0" smtClean="0"/>
              <a:t>Poboljšanje kvaliteta slike</a:t>
            </a:r>
            <a:endParaRPr lang="en-US" dirty="0"/>
          </a:p>
        </p:txBody>
      </p:sp>
      <p:pic>
        <p:nvPicPr>
          <p:cNvPr id="819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1433857"/>
            <a:ext cx="777240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p:cNvSpPr/>
          <p:nvPr/>
        </p:nvSpPr>
        <p:spPr>
          <a:xfrm>
            <a:off x="2005084" y="5276123"/>
            <a:ext cx="1215397" cy="584775"/>
          </a:xfrm>
          <a:prstGeom prst="rect">
            <a:avLst/>
          </a:prstGeom>
        </p:spPr>
        <p:txBody>
          <a:bodyPr wrap="none">
            <a:spAutoFit/>
          </a:bodyPr>
          <a:lstStyle/>
          <a:p>
            <a:r>
              <a:rPr lang="en-US" sz="3200" dirty="0">
                <a:latin typeface="Calibri" pitchFamily="34" charset="0"/>
                <a:cs typeface="Calibri" pitchFamily="34" charset="0"/>
              </a:rPr>
              <a:t>1985. </a:t>
            </a:r>
          </a:p>
        </p:txBody>
      </p:sp>
      <p:sp>
        <p:nvSpPr>
          <p:cNvPr id="7" name="Rectangle 6"/>
          <p:cNvSpPr/>
          <p:nvPr/>
        </p:nvSpPr>
        <p:spPr>
          <a:xfrm>
            <a:off x="4608394" y="5276123"/>
            <a:ext cx="1259006" cy="584775"/>
          </a:xfrm>
          <a:prstGeom prst="rect">
            <a:avLst/>
          </a:prstGeom>
        </p:spPr>
        <p:txBody>
          <a:bodyPr wrap="square">
            <a:spAutoFit/>
          </a:bodyPr>
          <a:lstStyle/>
          <a:p>
            <a:r>
              <a:rPr lang="en-US" sz="3200" dirty="0" smtClean="0">
                <a:latin typeface="Calibri" pitchFamily="34" charset="0"/>
                <a:cs typeface="Calibri" pitchFamily="34" charset="0"/>
              </a:rPr>
              <a:t>19</a:t>
            </a:r>
            <a:r>
              <a:rPr lang="sr-Latn-RS" sz="3200" dirty="0" smtClean="0">
                <a:latin typeface="Calibri" pitchFamily="34" charset="0"/>
                <a:cs typeface="Calibri" pitchFamily="34" charset="0"/>
              </a:rPr>
              <a:t>90.</a:t>
            </a:r>
            <a:endParaRPr lang="en-US" sz="3200" dirty="0">
              <a:latin typeface="Calibri" pitchFamily="34" charset="0"/>
              <a:cs typeface="Calibri" pitchFamily="34" charset="0"/>
            </a:endParaRPr>
          </a:p>
        </p:txBody>
      </p:sp>
      <p:sp>
        <p:nvSpPr>
          <p:cNvPr id="8" name="Rectangle 7"/>
          <p:cNvSpPr/>
          <p:nvPr/>
        </p:nvSpPr>
        <p:spPr>
          <a:xfrm>
            <a:off x="7162800" y="5280895"/>
            <a:ext cx="1215397" cy="584775"/>
          </a:xfrm>
          <a:prstGeom prst="rect">
            <a:avLst/>
          </a:prstGeom>
        </p:spPr>
        <p:txBody>
          <a:bodyPr wrap="none">
            <a:spAutoFit/>
          </a:bodyPr>
          <a:lstStyle/>
          <a:p>
            <a:r>
              <a:rPr lang="en-US" sz="3200" dirty="0" smtClean="0">
                <a:latin typeface="Calibri" pitchFamily="34" charset="0"/>
                <a:cs typeface="Calibri" pitchFamily="34" charset="0"/>
              </a:rPr>
              <a:t>19</a:t>
            </a:r>
            <a:r>
              <a:rPr lang="sr-Latn-RS" sz="3200" dirty="0" smtClean="0">
                <a:latin typeface="Calibri" pitchFamily="34" charset="0"/>
                <a:cs typeface="Calibri" pitchFamily="34" charset="0"/>
              </a:rPr>
              <a:t>9</a:t>
            </a:r>
            <a:r>
              <a:rPr lang="en-US" sz="3200" dirty="0" smtClean="0">
                <a:latin typeface="Calibri" pitchFamily="34" charset="0"/>
                <a:cs typeface="Calibri" pitchFamily="34" charset="0"/>
              </a:rPr>
              <a:t>5</a:t>
            </a:r>
            <a:r>
              <a:rPr lang="en-US" sz="3200" dirty="0">
                <a:latin typeface="Calibri" pitchFamily="34" charset="0"/>
                <a:cs typeface="Calibri" pitchFamily="34" charset="0"/>
              </a:rPr>
              <a:t>. </a:t>
            </a:r>
          </a:p>
        </p:txBody>
      </p:sp>
    </p:spTree>
    <p:extLst>
      <p:ext uri="{BB962C8B-B14F-4D97-AF65-F5344CB8AC3E}">
        <p14:creationId xmlns:p14="http://schemas.microsoft.com/office/powerpoint/2010/main" val="365166191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r-Latn-RS" dirty="0" smtClean="0"/>
              <a:t>Karakteristike ultrazvuka</a:t>
            </a:r>
            <a:endParaRPr lang="en-US" dirty="0"/>
          </a:p>
        </p:txBody>
      </p:sp>
      <p:sp>
        <p:nvSpPr>
          <p:cNvPr id="3" name="Content Placeholder 2"/>
          <p:cNvSpPr>
            <a:spLocks noGrp="1"/>
          </p:cNvSpPr>
          <p:nvPr>
            <p:ph idx="1"/>
          </p:nvPr>
        </p:nvSpPr>
        <p:spPr/>
        <p:txBody>
          <a:bodyPr/>
          <a:lstStyle/>
          <a:p>
            <a:r>
              <a:rPr lang="vi-VN" b="1" dirty="0"/>
              <a:t>brzina</a:t>
            </a:r>
            <a:r>
              <a:rPr lang="vi-VN" dirty="0"/>
              <a:t> </a:t>
            </a:r>
            <a:r>
              <a:rPr lang="vi-VN" b="1" dirty="0"/>
              <a:t>prostiranja</a:t>
            </a:r>
            <a:r>
              <a:rPr lang="vi-VN" dirty="0"/>
              <a:t> </a:t>
            </a:r>
            <a:r>
              <a:rPr lang="vi-VN" b="1" dirty="0"/>
              <a:t>talasa</a:t>
            </a:r>
            <a:r>
              <a:rPr lang="vi-VN" dirty="0"/>
              <a:t> (</a:t>
            </a:r>
            <a:r>
              <a:rPr lang="el-GR" dirty="0"/>
              <a:t>ν</a:t>
            </a:r>
            <a:r>
              <a:rPr lang="el-GR" dirty="0" smtClean="0"/>
              <a:t>)</a:t>
            </a:r>
            <a:endParaRPr lang="sr-Latn-RS" dirty="0" smtClean="0"/>
          </a:p>
          <a:p>
            <a:r>
              <a:rPr lang="el-GR" dirty="0" smtClean="0"/>
              <a:t> </a:t>
            </a:r>
            <a:r>
              <a:rPr lang="vi-VN" b="1" dirty="0"/>
              <a:t>talasna</a:t>
            </a:r>
            <a:r>
              <a:rPr lang="vi-VN" dirty="0"/>
              <a:t> </a:t>
            </a:r>
            <a:r>
              <a:rPr lang="vi-VN" b="1" dirty="0"/>
              <a:t>dužina</a:t>
            </a:r>
            <a:r>
              <a:rPr lang="vi-VN" dirty="0"/>
              <a:t> (</a:t>
            </a:r>
            <a:r>
              <a:rPr lang="el-GR" dirty="0"/>
              <a:t>λ</a:t>
            </a:r>
            <a:r>
              <a:rPr lang="el-GR" dirty="0" smtClean="0"/>
              <a:t>)</a:t>
            </a:r>
            <a:endParaRPr lang="sr-Latn-RS" dirty="0" smtClean="0"/>
          </a:p>
          <a:p>
            <a:r>
              <a:rPr lang="el-GR" dirty="0" smtClean="0"/>
              <a:t> </a:t>
            </a:r>
            <a:r>
              <a:rPr lang="vi-VN" b="1" dirty="0" smtClean="0"/>
              <a:t>frekvencija</a:t>
            </a:r>
            <a:r>
              <a:rPr lang="vi-VN" dirty="0" smtClean="0"/>
              <a:t> </a:t>
            </a:r>
            <a:r>
              <a:rPr lang="vi-VN" dirty="0"/>
              <a:t>(f) </a:t>
            </a:r>
            <a:endParaRPr lang="sr-Latn-RS" dirty="0" smtClean="0"/>
          </a:p>
          <a:p>
            <a:r>
              <a:rPr lang="vi-VN" dirty="0" smtClean="0"/>
              <a:t> </a:t>
            </a:r>
            <a:r>
              <a:rPr lang="vi-VN" b="1" dirty="0" smtClean="0"/>
              <a:t>amplituda</a:t>
            </a:r>
            <a:endParaRPr lang="sr-Latn-RS" b="1" dirty="0" smtClean="0"/>
          </a:p>
          <a:p>
            <a:endParaRPr lang="en-US" b="1" dirty="0"/>
          </a:p>
          <a:p>
            <a:endParaRPr 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0201" y="3810000"/>
            <a:ext cx="5486400" cy="2590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3356096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35608" y="274638"/>
            <a:ext cx="7498080" cy="792162"/>
          </a:xfrm>
        </p:spPr>
        <p:txBody>
          <a:bodyPr/>
          <a:lstStyle/>
          <a:p>
            <a:r>
              <a:rPr lang="sr-Latn-RS" dirty="0" smtClean="0"/>
              <a:t>Brzina prostiranja talasa</a:t>
            </a:r>
            <a:endParaRPr lang="en-US" dirty="0"/>
          </a:p>
        </p:txBody>
      </p:sp>
      <p:sp>
        <p:nvSpPr>
          <p:cNvPr id="3" name="Content Placeholder 2"/>
          <p:cNvSpPr>
            <a:spLocks noGrp="1"/>
          </p:cNvSpPr>
          <p:nvPr>
            <p:ph idx="1"/>
          </p:nvPr>
        </p:nvSpPr>
        <p:spPr>
          <a:xfrm>
            <a:off x="1435608" y="990600"/>
            <a:ext cx="7498080" cy="5257800"/>
          </a:xfrm>
        </p:spPr>
        <p:txBody>
          <a:bodyPr/>
          <a:lstStyle/>
          <a:p>
            <a:r>
              <a:rPr lang="en-US" dirty="0" err="1"/>
              <a:t>Ultrazvuk</a:t>
            </a:r>
            <a:r>
              <a:rPr lang="en-US" dirty="0"/>
              <a:t> se </a:t>
            </a:r>
            <a:r>
              <a:rPr lang="en-US" dirty="0" err="1"/>
              <a:t>prostire</a:t>
            </a:r>
            <a:r>
              <a:rPr lang="en-US" dirty="0"/>
              <a:t> </a:t>
            </a:r>
            <a:r>
              <a:rPr lang="en-US" dirty="0" err="1"/>
              <a:t>različitim</a:t>
            </a:r>
            <a:r>
              <a:rPr lang="en-US" dirty="0"/>
              <a:t> </a:t>
            </a:r>
            <a:r>
              <a:rPr lang="en-US" dirty="0" err="1"/>
              <a:t>brzinama</a:t>
            </a:r>
            <a:r>
              <a:rPr lang="en-US" dirty="0"/>
              <a:t> i </a:t>
            </a:r>
            <a:r>
              <a:rPr lang="en-US" dirty="0" err="1"/>
              <a:t>ima</a:t>
            </a:r>
            <a:r>
              <a:rPr lang="en-US" dirty="0"/>
              <a:t> </a:t>
            </a:r>
            <a:r>
              <a:rPr lang="en-US" dirty="0" err="1"/>
              <a:t>različita</a:t>
            </a:r>
            <a:r>
              <a:rPr lang="en-US" dirty="0"/>
              <a:t> </a:t>
            </a:r>
            <a:r>
              <a:rPr lang="en-US" dirty="0" err="1"/>
              <a:t>slabljenja</a:t>
            </a:r>
            <a:r>
              <a:rPr lang="en-US" dirty="0"/>
              <a:t> u </a:t>
            </a:r>
            <a:r>
              <a:rPr lang="en-US" dirty="0" err="1"/>
              <a:t>materijama</a:t>
            </a:r>
            <a:r>
              <a:rPr lang="en-US" dirty="0"/>
              <a:t> </a:t>
            </a:r>
            <a:r>
              <a:rPr lang="en-US" dirty="0" err="1"/>
              <a:t>različitih</a:t>
            </a:r>
            <a:r>
              <a:rPr lang="en-US" dirty="0"/>
              <a:t> </a:t>
            </a:r>
            <a:r>
              <a:rPr lang="en-US" dirty="0" err="1"/>
              <a:t>fizičkih</a:t>
            </a:r>
            <a:r>
              <a:rPr lang="en-US" dirty="0"/>
              <a:t> </a:t>
            </a:r>
            <a:r>
              <a:rPr lang="en-US" dirty="0" err="1"/>
              <a:t>karakteristika</a:t>
            </a:r>
            <a:r>
              <a:rPr lang="en-US" dirty="0" smtClean="0"/>
              <a:t>.</a:t>
            </a:r>
            <a:endParaRPr lang="sr-Latn-RS" dirty="0"/>
          </a:p>
          <a:p>
            <a:r>
              <a:rPr lang="en-US" b="1" dirty="0" err="1"/>
              <a:t>Brzina</a:t>
            </a:r>
            <a:r>
              <a:rPr lang="en-US" b="1" dirty="0"/>
              <a:t> </a:t>
            </a:r>
            <a:r>
              <a:rPr lang="en-US" b="1" dirty="0" err="1"/>
              <a:t>prostiranja</a:t>
            </a:r>
            <a:r>
              <a:rPr lang="en-US" b="1" dirty="0"/>
              <a:t> </a:t>
            </a:r>
            <a:r>
              <a:rPr lang="en-US" dirty="0" err="1"/>
              <a:t>ultrazvučnog</a:t>
            </a:r>
            <a:r>
              <a:rPr lang="en-US" dirty="0"/>
              <a:t> </a:t>
            </a:r>
            <a:r>
              <a:rPr lang="en-US" dirty="0" err="1"/>
              <a:t>talasa</a:t>
            </a:r>
            <a:r>
              <a:rPr lang="en-US" dirty="0"/>
              <a:t> (</a:t>
            </a:r>
            <a:r>
              <a:rPr lang="el-GR" dirty="0"/>
              <a:t>ν) </a:t>
            </a:r>
            <a:r>
              <a:rPr lang="en-US" dirty="0"/>
              <a:t>je </a:t>
            </a:r>
            <a:r>
              <a:rPr lang="en-US" dirty="0" err="1"/>
              <a:t>brzina</a:t>
            </a:r>
            <a:r>
              <a:rPr lang="en-US" dirty="0"/>
              <a:t> </a:t>
            </a:r>
            <a:r>
              <a:rPr lang="en-US" dirty="0" err="1"/>
              <a:t>kojom</a:t>
            </a:r>
            <a:r>
              <a:rPr lang="en-US" dirty="0"/>
              <a:t> se on </a:t>
            </a:r>
            <a:r>
              <a:rPr lang="en-US" dirty="0" err="1"/>
              <a:t>širi</a:t>
            </a:r>
            <a:r>
              <a:rPr lang="en-US" dirty="0"/>
              <a:t> </a:t>
            </a:r>
            <a:r>
              <a:rPr lang="en-US" dirty="0" err="1"/>
              <a:t>kroz</a:t>
            </a:r>
            <a:r>
              <a:rPr lang="en-US" dirty="0"/>
              <a:t> </a:t>
            </a:r>
            <a:r>
              <a:rPr lang="en-US" dirty="0" err="1"/>
              <a:t>neku</a:t>
            </a:r>
            <a:r>
              <a:rPr lang="en-US" dirty="0"/>
              <a:t> </a:t>
            </a:r>
            <a:r>
              <a:rPr lang="en-US" dirty="0" err="1"/>
              <a:t>elastičnu</a:t>
            </a:r>
            <a:r>
              <a:rPr lang="en-US" dirty="0"/>
              <a:t> </a:t>
            </a:r>
            <a:r>
              <a:rPr lang="en-US" dirty="0" err="1" smtClean="0"/>
              <a:t>sredinu</a:t>
            </a:r>
            <a:r>
              <a:rPr lang="sr-Latn-RS" dirty="0"/>
              <a:t>.</a:t>
            </a:r>
            <a:endParaRPr lang="en-US" dirty="0"/>
          </a:p>
          <a:p>
            <a:endParaRPr lang="en-US" dirty="0"/>
          </a:p>
        </p:txBody>
      </p:sp>
      <p:pic>
        <p:nvPicPr>
          <p:cNvPr id="4" name="Picture 3" descr="C:\Users\BoneCool\Pictures\Screenshots\Screenshot (21).png"/>
          <p:cNvPicPr>
            <a:picLocks noChangeAspect="1" noChangeArrowheads="1"/>
          </p:cNvPicPr>
          <p:nvPr/>
        </p:nvPicPr>
        <p:blipFill>
          <a:blip r:embed="rId2"/>
          <a:srcRect/>
          <a:stretch>
            <a:fillRect/>
          </a:stretch>
        </p:blipFill>
        <p:spPr bwMode="auto">
          <a:xfrm>
            <a:off x="1752600" y="4191000"/>
            <a:ext cx="6938770" cy="2380740"/>
          </a:xfrm>
          <a:prstGeom prst="rect">
            <a:avLst/>
          </a:prstGeom>
          <a:noFill/>
        </p:spPr>
      </p:pic>
    </p:spTree>
    <p:extLst>
      <p:ext uri="{BB962C8B-B14F-4D97-AF65-F5344CB8AC3E}">
        <p14:creationId xmlns:p14="http://schemas.microsoft.com/office/powerpoint/2010/main" val="29614260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r-Latn-RS" dirty="0" smtClean="0">
                <a:latin typeface="Calibri" pitchFamily="34" charset="0"/>
                <a:cs typeface="Calibri" pitchFamily="34" charset="0"/>
              </a:rPr>
              <a:t>			Uvod</a:t>
            </a:r>
            <a:endParaRPr lang="en-US" dirty="0">
              <a:latin typeface="Calibri" pitchFamily="34" charset="0"/>
              <a:cs typeface="Calibri" pitchFamily="34" charset="0"/>
            </a:endParaRPr>
          </a:p>
        </p:txBody>
      </p:sp>
      <p:sp>
        <p:nvSpPr>
          <p:cNvPr id="3" name="Content Placeholder 2"/>
          <p:cNvSpPr>
            <a:spLocks noGrp="1"/>
          </p:cNvSpPr>
          <p:nvPr>
            <p:ph idx="1"/>
          </p:nvPr>
        </p:nvSpPr>
        <p:spPr>
          <a:xfrm>
            <a:off x="1371600" y="1524000"/>
            <a:ext cx="7498080" cy="4800600"/>
          </a:xfrm>
        </p:spPr>
        <p:txBody>
          <a:bodyPr>
            <a:normAutofit/>
          </a:bodyPr>
          <a:lstStyle/>
          <a:p>
            <a:r>
              <a:rPr lang="en-US" sz="3600" b="1" dirty="0" err="1" smtClean="0">
                <a:latin typeface="Calibri" pitchFamily="34" charset="0"/>
                <a:cs typeface="Calibri" pitchFamily="34" charset="0"/>
              </a:rPr>
              <a:t>Zvuk</a:t>
            </a:r>
            <a:r>
              <a:rPr lang="en-US" sz="3600" dirty="0" smtClean="0">
                <a:latin typeface="Calibri" pitchFamily="34" charset="0"/>
                <a:cs typeface="Calibri" pitchFamily="34" charset="0"/>
              </a:rPr>
              <a:t> je </a:t>
            </a:r>
            <a:r>
              <a:rPr lang="en-US" sz="3600" dirty="0" err="1" smtClean="0">
                <a:latin typeface="Calibri" pitchFamily="34" charset="0"/>
                <a:cs typeface="Calibri" pitchFamily="34" charset="0"/>
              </a:rPr>
              <a:t>talasno</a:t>
            </a:r>
            <a:r>
              <a:rPr lang="en-US" sz="3600" dirty="0" smtClean="0">
                <a:latin typeface="Calibri" pitchFamily="34" charset="0"/>
                <a:cs typeface="Calibri" pitchFamily="34" charset="0"/>
              </a:rPr>
              <a:t> </a:t>
            </a:r>
            <a:r>
              <a:rPr lang="en-US" sz="3600" dirty="0" err="1" smtClean="0">
                <a:latin typeface="Calibri" pitchFamily="34" charset="0"/>
                <a:cs typeface="Calibri" pitchFamily="34" charset="0"/>
              </a:rPr>
              <a:t>kretanje</a:t>
            </a:r>
            <a:r>
              <a:rPr lang="en-US" sz="3600" dirty="0" smtClean="0">
                <a:latin typeface="Calibri" pitchFamily="34" charset="0"/>
                <a:cs typeface="Calibri" pitchFamily="34" charset="0"/>
              </a:rPr>
              <a:t> </a:t>
            </a:r>
            <a:r>
              <a:rPr lang="en-US" sz="3600" dirty="0" err="1" smtClean="0">
                <a:latin typeface="Calibri" pitchFamily="34" charset="0"/>
                <a:cs typeface="Calibri" pitchFamily="34" charset="0"/>
              </a:rPr>
              <a:t>energije</a:t>
            </a:r>
            <a:r>
              <a:rPr lang="en-US" sz="3600" dirty="0" smtClean="0">
                <a:latin typeface="Calibri" pitchFamily="34" charset="0"/>
                <a:cs typeface="Calibri" pitchFamily="34" charset="0"/>
              </a:rPr>
              <a:t> </a:t>
            </a:r>
            <a:r>
              <a:rPr lang="en-US" sz="3600" dirty="0" err="1" smtClean="0">
                <a:latin typeface="Calibri" pitchFamily="34" charset="0"/>
                <a:cs typeface="Calibri" pitchFamily="34" charset="0"/>
              </a:rPr>
              <a:t>kroz</a:t>
            </a:r>
            <a:r>
              <a:rPr lang="en-US" sz="3600" dirty="0" smtClean="0">
                <a:latin typeface="Calibri" pitchFamily="34" charset="0"/>
                <a:cs typeface="Calibri" pitchFamily="34" charset="0"/>
              </a:rPr>
              <a:t> </a:t>
            </a:r>
            <a:r>
              <a:rPr lang="en-US" sz="3600" dirty="0" err="1" smtClean="0">
                <a:latin typeface="Calibri" pitchFamily="34" charset="0"/>
                <a:cs typeface="Calibri" pitchFamily="34" charset="0"/>
              </a:rPr>
              <a:t>elasti</a:t>
            </a:r>
            <a:r>
              <a:rPr lang="sr-Latn-RS" sz="3600" dirty="0" smtClean="0">
                <a:latin typeface="Calibri" pitchFamily="34" charset="0"/>
                <a:cs typeface="Calibri" pitchFamily="34" charset="0"/>
              </a:rPr>
              <a:t>čnu </a:t>
            </a:r>
            <a:r>
              <a:rPr lang="en-US" sz="3600" dirty="0" err="1" smtClean="0">
                <a:latin typeface="Calibri" pitchFamily="34" charset="0"/>
                <a:cs typeface="Calibri" pitchFamily="34" charset="0"/>
              </a:rPr>
              <a:t>sredinu</a:t>
            </a:r>
            <a:r>
              <a:rPr lang="sr-Latn-RS" sz="3600" dirty="0" smtClean="0">
                <a:latin typeface="Calibri" pitchFamily="34" charset="0"/>
                <a:cs typeface="Calibri" pitchFamily="34" charset="0"/>
              </a:rPr>
              <a:t> koje nastaje brzim oscilovanjem čestica, odnosno mehaničkim vibracijama sredine kroz koju se zvuk širi.</a:t>
            </a:r>
          </a:p>
          <a:p>
            <a:endParaRPr lang="sr-Latn-RS" sz="3600" dirty="0" smtClean="0">
              <a:latin typeface="Calibri" pitchFamily="34" charset="0"/>
              <a:cs typeface="Calibri" pitchFamily="34" charset="0"/>
            </a:endParaRPr>
          </a:p>
          <a:p>
            <a:r>
              <a:rPr lang="sr-Latn-RS" sz="3600" dirty="0" smtClean="0">
                <a:latin typeface="Calibri" pitchFamily="34" charset="0"/>
                <a:cs typeface="Calibri" pitchFamily="34" charset="0"/>
              </a:rPr>
              <a:t>Broj ovih oscilacija u jedinici vremena naziva se </a:t>
            </a:r>
            <a:r>
              <a:rPr lang="sr-Latn-RS" sz="3600" b="1" dirty="0" smtClean="0">
                <a:latin typeface="Calibri" pitchFamily="34" charset="0"/>
                <a:cs typeface="Calibri" pitchFamily="34" charset="0"/>
              </a:rPr>
              <a:t>frekvencija</a:t>
            </a:r>
            <a:r>
              <a:rPr lang="sr-Latn-RS" sz="3600" dirty="0" smtClean="0">
                <a:latin typeface="Calibri" pitchFamily="34" charset="0"/>
                <a:cs typeface="Calibri" pitchFamily="34" charset="0"/>
              </a:rPr>
              <a:t>.</a:t>
            </a:r>
            <a:endParaRPr lang="en-US" sz="3600" dirty="0">
              <a:latin typeface="Calibri" pitchFamily="34" charset="0"/>
              <a:cs typeface="Calibri" pitchFamily="34" charset="0"/>
            </a:endParaRPr>
          </a:p>
        </p:txBody>
      </p:sp>
    </p:spTree>
    <p:extLst>
      <p:ext uri="{BB962C8B-B14F-4D97-AF65-F5344CB8AC3E}">
        <p14:creationId xmlns:p14="http://schemas.microsoft.com/office/powerpoint/2010/main" val="183820455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295400" y="685800"/>
            <a:ext cx="7848600" cy="6019800"/>
          </a:xfrm>
        </p:spPr>
        <p:txBody>
          <a:bodyPr>
            <a:normAutofit/>
          </a:bodyPr>
          <a:lstStyle/>
          <a:p>
            <a:r>
              <a:rPr lang="en-US" sz="2800" dirty="0" err="1">
                <a:latin typeface="Calibri" pitchFamily="34" charset="0"/>
                <a:cs typeface="Calibri" pitchFamily="34" charset="0"/>
              </a:rPr>
              <a:t>Različite</a:t>
            </a:r>
            <a:r>
              <a:rPr lang="en-US" sz="2800" dirty="0">
                <a:latin typeface="Calibri" pitchFamily="34" charset="0"/>
                <a:cs typeface="Calibri" pitchFamily="34" charset="0"/>
              </a:rPr>
              <a:t> </a:t>
            </a:r>
            <a:r>
              <a:rPr lang="en-US" sz="2800" dirty="0" err="1">
                <a:latin typeface="Calibri" pitchFamily="34" charset="0"/>
                <a:cs typeface="Calibri" pitchFamily="34" charset="0"/>
              </a:rPr>
              <a:t>sredine</a:t>
            </a:r>
            <a:r>
              <a:rPr lang="en-US" sz="2800" dirty="0">
                <a:latin typeface="Calibri" pitchFamily="34" charset="0"/>
                <a:cs typeface="Calibri" pitchFamily="34" charset="0"/>
              </a:rPr>
              <a:t> </a:t>
            </a:r>
            <a:r>
              <a:rPr lang="en-US" sz="2800" dirty="0" err="1">
                <a:latin typeface="Calibri" pitchFamily="34" charset="0"/>
                <a:cs typeface="Calibri" pitchFamily="34" charset="0"/>
              </a:rPr>
              <a:t>pokazuju</a:t>
            </a:r>
            <a:r>
              <a:rPr lang="en-US" sz="2800" dirty="0">
                <a:latin typeface="Calibri" pitchFamily="34" charset="0"/>
                <a:cs typeface="Calibri" pitchFamily="34" charset="0"/>
              </a:rPr>
              <a:t> </a:t>
            </a:r>
            <a:r>
              <a:rPr lang="en-US" sz="2800" dirty="0" err="1">
                <a:latin typeface="Calibri" pitchFamily="34" charset="0"/>
                <a:cs typeface="Calibri" pitchFamily="34" charset="0"/>
              </a:rPr>
              <a:t>različiti</a:t>
            </a:r>
            <a:r>
              <a:rPr lang="en-US" sz="2800" dirty="0">
                <a:latin typeface="Calibri" pitchFamily="34" charset="0"/>
                <a:cs typeface="Calibri" pitchFamily="34" charset="0"/>
              </a:rPr>
              <a:t> </a:t>
            </a:r>
            <a:r>
              <a:rPr lang="en-US" sz="2800" dirty="0" err="1">
                <a:latin typeface="Calibri" pitchFamily="34" charset="0"/>
                <a:cs typeface="Calibri" pitchFamily="34" charset="0"/>
              </a:rPr>
              <a:t>otpor</a:t>
            </a:r>
            <a:r>
              <a:rPr lang="en-US" sz="2800" dirty="0">
                <a:latin typeface="Calibri" pitchFamily="34" charset="0"/>
                <a:cs typeface="Calibri" pitchFamily="34" charset="0"/>
              </a:rPr>
              <a:t> </a:t>
            </a:r>
            <a:r>
              <a:rPr lang="en-US" sz="2800" dirty="0" err="1">
                <a:latin typeface="Calibri" pitchFamily="34" charset="0"/>
                <a:cs typeface="Calibri" pitchFamily="34" charset="0"/>
              </a:rPr>
              <a:t>pri</a:t>
            </a:r>
            <a:r>
              <a:rPr lang="en-US" sz="2800" dirty="0">
                <a:latin typeface="Calibri" pitchFamily="34" charset="0"/>
                <a:cs typeface="Calibri" pitchFamily="34" charset="0"/>
              </a:rPr>
              <a:t> </a:t>
            </a:r>
            <a:r>
              <a:rPr lang="en-US" sz="2800" dirty="0" err="1">
                <a:latin typeface="Calibri" pitchFamily="34" charset="0"/>
                <a:cs typeface="Calibri" pitchFamily="34" charset="0"/>
              </a:rPr>
              <a:t>prostiranju</a:t>
            </a:r>
            <a:r>
              <a:rPr lang="en-US" sz="2800" dirty="0">
                <a:latin typeface="Calibri" pitchFamily="34" charset="0"/>
                <a:cs typeface="Calibri" pitchFamily="34" charset="0"/>
              </a:rPr>
              <a:t> </a:t>
            </a:r>
            <a:r>
              <a:rPr lang="en-US" sz="2800" dirty="0" err="1">
                <a:latin typeface="Calibri" pitchFamily="34" charset="0"/>
                <a:cs typeface="Calibri" pitchFamily="34" charset="0"/>
              </a:rPr>
              <a:t>akustičnih</a:t>
            </a:r>
            <a:r>
              <a:rPr lang="en-US" sz="2800" dirty="0">
                <a:latin typeface="Calibri" pitchFamily="34" charset="0"/>
                <a:cs typeface="Calibri" pitchFamily="34" charset="0"/>
              </a:rPr>
              <a:t> </a:t>
            </a:r>
            <a:r>
              <a:rPr lang="en-US" sz="2800" dirty="0" err="1" smtClean="0">
                <a:latin typeface="Calibri" pitchFamily="34" charset="0"/>
                <a:cs typeface="Calibri" pitchFamily="34" charset="0"/>
              </a:rPr>
              <a:t>talasa</a:t>
            </a:r>
            <a:r>
              <a:rPr lang="sr-Latn-RS" sz="2800" dirty="0" smtClean="0">
                <a:latin typeface="Calibri" pitchFamily="34" charset="0"/>
                <a:cs typeface="Calibri" pitchFamily="34" charset="0"/>
              </a:rPr>
              <a:t>.</a:t>
            </a:r>
            <a:endParaRPr lang="en-US" sz="2800" dirty="0">
              <a:latin typeface="Calibri" pitchFamily="34" charset="0"/>
              <a:cs typeface="Calibri" pitchFamily="34" charset="0"/>
            </a:endParaRPr>
          </a:p>
          <a:p>
            <a:r>
              <a:rPr lang="en-US" sz="2800" b="1" dirty="0" err="1">
                <a:latin typeface="Calibri" pitchFamily="34" charset="0"/>
                <a:cs typeface="Calibri" pitchFamily="34" charset="0"/>
              </a:rPr>
              <a:t>Akustični</a:t>
            </a:r>
            <a:r>
              <a:rPr lang="en-US" sz="2800" b="1" dirty="0">
                <a:latin typeface="Calibri" pitchFamily="34" charset="0"/>
                <a:cs typeface="Calibri" pitchFamily="34" charset="0"/>
              </a:rPr>
              <a:t> </a:t>
            </a:r>
            <a:r>
              <a:rPr lang="en-US" sz="2800" b="1" dirty="0" err="1">
                <a:latin typeface="Calibri" pitchFamily="34" charset="0"/>
                <a:cs typeface="Calibri" pitchFamily="34" charset="0"/>
              </a:rPr>
              <a:t>otpor</a:t>
            </a:r>
            <a:r>
              <a:rPr lang="en-US" sz="2800" b="1" dirty="0">
                <a:latin typeface="Calibri" pitchFamily="34" charset="0"/>
                <a:cs typeface="Calibri" pitchFamily="34" charset="0"/>
              </a:rPr>
              <a:t> </a:t>
            </a:r>
            <a:r>
              <a:rPr lang="en-US" sz="2800" dirty="0">
                <a:latin typeface="Calibri" pitchFamily="34" charset="0"/>
                <a:cs typeface="Calibri" pitchFamily="34" charset="0"/>
              </a:rPr>
              <a:t>(</a:t>
            </a:r>
            <a:r>
              <a:rPr lang="en-US" sz="2800" b="1" dirty="0" err="1">
                <a:latin typeface="Calibri" pitchFamily="34" charset="0"/>
                <a:cs typeface="Calibri" pitchFamily="34" charset="0"/>
              </a:rPr>
              <a:t>impedansa</a:t>
            </a:r>
            <a:r>
              <a:rPr lang="en-US" sz="2800" dirty="0">
                <a:latin typeface="Calibri" pitchFamily="34" charset="0"/>
                <a:cs typeface="Calibri" pitchFamily="34" charset="0"/>
              </a:rPr>
              <a:t>, Z) je </a:t>
            </a:r>
            <a:r>
              <a:rPr lang="en-US" sz="2800" dirty="0" err="1">
                <a:latin typeface="Calibri" pitchFamily="34" charset="0"/>
                <a:cs typeface="Calibri" pitchFamily="34" charset="0"/>
              </a:rPr>
              <a:t>proizvod</a:t>
            </a:r>
            <a:r>
              <a:rPr lang="en-US" sz="2800" dirty="0">
                <a:latin typeface="Calibri" pitchFamily="34" charset="0"/>
                <a:cs typeface="Calibri" pitchFamily="34" charset="0"/>
              </a:rPr>
              <a:t> </a:t>
            </a:r>
            <a:r>
              <a:rPr lang="en-US" sz="2800" dirty="0" err="1">
                <a:latin typeface="Calibri" pitchFamily="34" charset="0"/>
                <a:cs typeface="Calibri" pitchFamily="34" charset="0"/>
              </a:rPr>
              <a:t>gustine</a:t>
            </a:r>
            <a:r>
              <a:rPr lang="en-US" sz="2800" dirty="0">
                <a:latin typeface="Calibri" pitchFamily="34" charset="0"/>
                <a:cs typeface="Calibri" pitchFamily="34" charset="0"/>
              </a:rPr>
              <a:t> </a:t>
            </a:r>
            <a:r>
              <a:rPr lang="en-US" sz="2800" dirty="0" err="1">
                <a:latin typeface="Calibri" pitchFamily="34" charset="0"/>
                <a:cs typeface="Calibri" pitchFamily="34" charset="0"/>
              </a:rPr>
              <a:t>sredine</a:t>
            </a:r>
            <a:r>
              <a:rPr lang="en-US" sz="2800" dirty="0">
                <a:latin typeface="Calibri" pitchFamily="34" charset="0"/>
                <a:cs typeface="Calibri" pitchFamily="34" charset="0"/>
              </a:rPr>
              <a:t> (</a:t>
            </a:r>
            <a:r>
              <a:rPr lang="el-GR" sz="2800" dirty="0">
                <a:latin typeface="Calibri" pitchFamily="34" charset="0"/>
                <a:cs typeface="Calibri" pitchFamily="34" charset="0"/>
              </a:rPr>
              <a:t>ρ) </a:t>
            </a:r>
            <a:r>
              <a:rPr lang="en-US" sz="2800" dirty="0">
                <a:latin typeface="Calibri" pitchFamily="34" charset="0"/>
                <a:cs typeface="Calibri" pitchFamily="34" charset="0"/>
              </a:rPr>
              <a:t>i </a:t>
            </a:r>
            <a:r>
              <a:rPr lang="en-US" sz="2800" dirty="0" err="1">
                <a:latin typeface="Calibri" pitchFamily="34" charset="0"/>
                <a:cs typeface="Calibri" pitchFamily="34" charset="0"/>
              </a:rPr>
              <a:t>brzine</a:t>
            </a:r>
            <a:r>
              <a:rPr lang="en-US" sz="2800" dirty="0">
                <a:latin typeface="Calibri" pitchFamily="34" charset="0"/>
                <a:cs typeface="Calibri" pitchFamily="34" charset="0"/>
              </a:rPr>
              <a:t> </a:t>
            </a:r>
            <a:r>
              <a:rPr lang="en-US" sz="2800" dirty="0" err="1">
                <a:latin typeface="Calibri" pitchFamily="34" charset="0"/>
                <a:cs typeface="Calibri" pitchFamily="34" charset="0"/>
              </a:rPr>
              <a:t>prostiranja</a:t>
            </a:r>
            <a:r>
              <a:rPr lang="en-US" sz="2800" dirty="0">
                <a:latin typeface="Calibri" pitchFamily="34" charset="0"/>
                <a:cs typeface="Calibri" pitchFamily="34" charset="0"/>
              </a:rPr>
              <a:t> </a:t>
            </a:r>
            <a:r>
              <a:rPr lang="en-US" sz="2800" dirty="0" err="1">
                <a:latin typeface="Calibri" pitchFamily="34" charset="0"/>
                <a:cs typeface="Calibri" pitchFamily="34" charset="0"/>
              </a:rPr>
              <a:t>akustičnog</a:t>
            </a:r>
            <a:r>
              <a:rPr lang="en-US" sz="2800" dirty="0">
                <a:latin typeface="Calibri" pitchFamily="34" charset="0"/>
                <a:cs typeface="Calibri" pitchFamily="34" charset="0"/>
              </a:rPr>
              <a:t> </a:t>
            </a:r>
            <a:r>
              <a:rPr lang="en-US" sz="2800" dirty="0" err="1">
                <a:latin typeface="Calibri" pitchFamily="34" charset="0"/>
                <a:cs typeface="Calibri" pitchFamily="34" charset="0"/>
              </a:rPr>
              <a:t>talasa</a:t>
            </a:r>
            <a:r>
              <a:rPr lang="en-US" sz="2800" dirty="0">
                <a:latin typeface="Calibri" pitchFamily="34" charset="0"/>
                <a:cs typeface="Calibri" pitchFamily="34" charset="0"/>
              </a:rPr>
              <a:t> (</a:t>
            </a:r>
            <a:r>
              <a:rPr lang="el-GR" sz="2800" dirty="0">
                <a:latin typeface="Calibri" pitchFamily="34" charset="0"/>
                <a:cs typeface="Calibri" pitchFamily="34" charset="0"/>
              </a:rPr>
              <a:t>ν)</a:t>
            </a:r>
            <a:endParaRPr lang="en-US" sz="2800" dirty="0">
              <a:latin typeface="Calibri" pitchFamily="34" charset="0"/>
              <a:cs typeface="Calibri" pitchFamily="34" charset="0"/>
            </a:endParaRPr>
          </a:p>
          <a:p>
            <a:r>
              <a:rPr lang="en-US" sz="2800" b="1" dirty="0" err="1">
                <a:latin typeface="Calibri" pitchFamily="34" charset="0"/>
                <a:cs typeface="Calibri" pitchFamily="34" charset="0"/>
              </a:rPr>
              <a:t>Impedansa</a:t>
            </a:r>
            <a:r>
              <a:rPr lang="en-US" sz="2800" dirty="0">
                <a:latin typeface="Calibri" pitchFamily="34" charset="0"/>
                <a:cs typeface="Calibri" pitchFamily="34" charset="0"/>
              </a:rPr>
              <a:t> je </a:t>
            </a:r>
            <a:r>
              <a:rPr lang="en-US" sz="2800" dirty="0" err="1">
                <a:latin typeface="Calibri" pitchFamily="34" charset="0"/>
                <a:cs typeface="Calibri" pitchFamily="34" charset="0"/>
              </a:rPr>
              <a:t>osobina</a:t>
            </a:r>
            <a:r>
              <a:rPr lang="en-US" sz="2800" dirty="0">
                <a:latin typeface="Calibri" pitchFamily="34" charset="0"/>
                <a:cs typeface="Calibri" pitchFamily="34" charset="0"/>
              </a:rPr>
              <a:t> </a:t>
            </a:r>
            <a:r>
              <a:rPr lang="en-US" sz="2800" dirty="0" err="1">
                <a:latin typeface="Calibri" pitchFamily="34" charset="0"/>
                <a:cs typeface="Calibri" pitchFamily="34" charset="0"/>
              </a:rPr>
              <a:t>sredine</a:t>
            </a:r>
            <a:r>
              <a:rPr lang="en-US" sz="2800" dirty="0">
                <a:latin typeface="Calibri" pitchFamily="34" charset="0"/>
                <a:cs typeface="Calibri" pitchFamily="34" charset="0"/>
              </a:rPr>
              <a:t> </a:t>
            </a:r>
            <a:r>
              <a:rPr lang="en-US" sz="2800" dirty="0" err="1">
                <a:latin typeface="Calibri" pitchFamily="34" charset="0"/>
                <a:cs typeface="Calibri" pitchFamily="34" charset="0"/>
              </a:rPr>
              <a:t>kroz</a:t>
            </a:r>
            <a:r>
              <a:rPr lang="en-US" sz="2800" dirty="0">
                <a:latin typeface="Calibri" pitchFamily="34" charset="0"/>
                <a:cs typeface="Calibri" pitchFamily="34" charset="0"/>
              </a:rPr>
              <a:t> </a:t>
            </a:r>
            <a:r>
              <a:rPr lang="en-US" sz="2800" dirty="0" err="1">
                <a:latin typeface="Calibri" pitchFamily="34" charset="0"/>
                <a:cs typeface="Calibri" pitchFamily="34" charset="0"/>
              </a:rPr>
              <a:t>koju</a:t>
            </a:r>
            <a:r>
              <a:rPr lang="en-US" sz="2800" dirty="0">
                <a:latin typeface="Calibri" pitchFamily="34" charset="0"/>
                <a:cs typeface="Calibri" pitchFamily="34" charset="0"/>
              </a:rPr>
              <a:t> se </a:t>
            </a:r>
            <a:r>
              <a:rPr lang="en-US" sz="2800" dirty="0" err="1">
                <a:latin typeface="Calibri" pitchFamily="34" charset="0"/>
                <a:cs typeface="Calibri" pitchFamily="34" charset="0"/>
              </a:rPr>
              <a:t>akustični</a:t>
            </a:r>
            <a:r>
              <a:rPr lang="en-US" sz="2800" dirty="0">
                <a:latin typeface="Calibri" pitchFamily="34" charset="0"/>
                <a:cs typeface="Calibri" pitchFamily="34" charset="0"/>
              </a:rPr>
              <a:t> </a:t>
            </a:r>
            <a:r>
              <a:rPr lang="en-US" sz="2800" dirty="0" err="1">
                <a:latin typeface="Calibri" pitchFamily="34" charset="0"/>
                <a:cs typeface="Calibri" pitchFamily="34" charset="0"/>
              </a:rPr>
              <a:t>talas</a:t>
            </a:r>
            <a:r>
              <a:rPr lang="en-US" sz="2800" dirty="0">
                <a:latin typeface="Calibri" pitchFamily="34" charset="0"/>
                <a:cs typeface="Calibri" pitchFamily="34" charset="0"/>
              </a:rPr>
              <a:t> </a:t>
            </a:r>
            <a:r>
              <a:rPr lang="en-US" sz="2800" dirty="0" err="1">
                <a:latin typeface="Calibri" pitchFamily="34" charset="0"/>
                <a:cs typeface="Calibri" pitchFamily="34" charset="0"/>
              </a:rPr>
              <a:t>prostire</a:t>
            </a:r>
            <a:r>
              <a:rPr lang="en-US" sz="2800" dirty="0">
                <a:latin typeface="Calibri" pitchFamily="34" charset="0"/>
                <a:cs typeface="Calibri" pitchFamily="34" charset="0"/>
              </a:rPr>
              <a:t> i </a:t>
            </a:r>
            <a:r>
              <a:rPr lang="en-US" sz="2800" dirty="0" err="1">
                <a:latin typeface="Calibri" pitchFamily="34" charset="0"/>
                <a:cs typeface="Calibri" pitchFamily="34" charset="0"/>
              </a:rPr>
              <a:t>jedan</a:t>
            </a:r>
            <a:r>
              <a:rPr lang="en-US" sz="2800" dirty="0">
                <a:latin typeface="Calibri" pitchFamily="34" charset="0"/>
                <a:cs typeface="Calibri" pitchFamily="34" charset="0"/>
              </a:rPr>
              <a:t> je od </a:t>
            </a:r>
            <a:r>
              <a:rPr lang="en-US" sz="2800" dirty="0" err="1">
                <a:latin typeface="Calibri" pitchFamily="34" charset="0"/>
                <a:cs typeface="Calibri" pitchFamily="34" charset="0"/>
              </a:rPr>
              <a:t>najvažnijih</a:t>
            </a:r>
            <a:r>
              <a:rPr lang="en-US" sz="2800" dirty="0">
                <a:latin typeface="Calibri" pitchFamily="34" charset="0"/>
                <a:cs typeface="Calibri" pitchFamily="34" charset="0"/>
              </a:rPr>
              <a:t> </a:t>
            </a:r>
            <a:r>
              <a:rPr lang="en-US" sz="2800" dirty="0" err="1">
                <a:latin typeface="Calibri" pitchFamily="34" charset="0"/>
                <a:cs typeface="Calibri" pitchFamily="34" charset="0"/>
              </a:rPr>
              <a:t>parametara</a:t>
            </a:r>
            <a:r>
              <a:rPr lang="en-US" sz="2800" dirty="0">
                <a:latin typeface="Calibri" pitchFamily="34" charset="0"/>
                <a:cs typeface="Calibri" pitchFamily="34" charset="0"/>
              </a:rPr>
              <a:t> </a:t>
            </a:r>
            <a:r>
              <a:rPr lang="en-US" sz="2800" dirty="0" err="1">
                <a:latin typeface="Calibri" pitchFamily="34" charset="0"/>
                <a:cs typeface="Calibri" pitchFamily="34" charset="0"/>
              </a:rPr>
              <a:t>pri</a:t>
            </a:r>
            <a:r>
              <a:rPr lang="en-US" sz="2800" dirty="0">
                <a:latin typeface="Calibri" pitchFamily="34" charset="0"/>
                <a:cs typeface="Calibri" pitchFamily="34" charset="0"/>
              </a:rPr>
              <a:t> </a:t>
            </a:r>
            <a:r>
              <a:rPr lang="en-US" sz="2800" dirty="0" err="1">
                <a:latin typeface="Calibri" pitchFamily="34" charset="0"/>
                <a:cs typeface="Calibri" pitchFamily="34" charset="0"/>
              </a:rPr>
              <a:t>prostiranju</a:t>
            </a:r>
            <a:r>
              <a:rPr lang="en-US" sz="2800" dirty="0">
                <a:latin typeface="Calibri" pitchFamily="34" charset="0"/>
                <a:cs typeface="Calibri" pitchFamily="34" charset="0"/>
              </a:rPr>
              <a:t> </a:t>
            </a:r>
            <a:r>
              <a:rPr lang="en-US" sz="2800" dirty="0" err="1">
                <a:latin typeface="Calibri" pitchFamily="34" charset="0"/>
                <a:cs typeface="Calibri" pitchFamily="34" charset="0"/>
              </a:rPr>
              <a:t>ultrazvučnih</a:t>
            </a:r>
            <a:r>
              <a:rPr lang="en-US" sz="2800" dirty="0">
                <a:latin typeface="Calibri" pitchFamily="34" charset="0"/>
                <a:cs typeface="Calibri" pitchFamily="34" charset="0"/>
              </a:rPr>
              <a:t> </a:t>
            </a:r>
            <a:r>
              <a:rPr lang="en-US" sz="2800" dirty="0" err="1">
                <a:latin typeface="Calibri" pitchFamily="34" charset="0"/>
                <a:cs typeface="Calibri" pitchFamily="34" charset="0"/>
              </a:rPr>
              <a:t>talasa</a:t>
            </a:r>
            <a:r>
              <a:rPr lang="en-US" sz="2800" dirty="0">
                <a:latin typeface="Calibri" pitchFamily="34" charset="0"/>
                <a:cs typeface="Calibri" pitchFamily="34" charset="0"/>
              </a:rPr>
              <a:t> (Z= </a:t>
            </a:r>
            <a:r>
              <a:rPr lang="el-GR" sz="2800" dirty="0">
                <a:latin typeface="Calibri" pitchFamily="34" charset="0"/>
                <a:cs typeface="Calibri" pitchFamily="34" charset="0"/>
              </a:rPr>
              <a:t>ρ·</a:t>
            </a:r>
            <a:r>
              <a:rPr lang="en-US" sz="2800" dirty="0">
                <a:latin typeface="Calibri" pitchFamily="34" charset="0"/>
                <a:cs typeface="Calibri" pitchFamily="34" charset="0"/>
              </a:rPr>
              <a:t>x·</a:t>
            </a:r>
            <a:r>
              <a:rPr lang="el-GR" sz="2800" dirty="0">
                <a:latin typeface="Calibri" pitchFamily="34" charset="0"/>
                <a:cs typeface="Calibri" pitchFamily="34" charset="0"/>
              </a:rPr>
              <a:t>ν)</a:t>
            </a:r>
            <a:endParaRPr lang="en-US" sz="2800" dirty="0">
              <a:latin typeface="Calibri" pitchFamily="34" charset="0"/>
              <a:cs typeface="Calibri" pitchFamily="34" charset="0"/>
            </a:endParaRPr>
          </a:p>
          <a:p>
            <a:endParaRPr lang="en-US" sz="2800" dirty="0"/>
          </a:p>
        </p:txBody>
      </p:sp>
      <p:pic>
        <p:nvPicPr>
          <p:cNvPr id="4" name="Picture 3" descr="C:\Users\BoneCool\Pictures\Screenshots\Screenshot (23).png"/>
          <p:cNvPicPr>
            <a:picLocks noChangeAspect="1" noChangeArrowheads="1"/>
          </p:cNvPicPr>
          <p:nvPr/>
        </p:nvPicPr>
        <p:blipFill>
          <a:blip r:embed="rId2"/>
          <a:srcRect/>
          <a:stretch>
            <a:fillRect/>
          </a:stretch>
        </p:blipFill>
        <p:spPr bwMode="auto">
          <a:xfrm>
            <a:off x="2934269" y="4419600"/>
            <a:ext cx="5578522" cy="2074540"/>
          </a:xfrm>
          <a:prstGeom prst="rect">
            <a:avLst/>
          </a:prstGeom>
          <a:noFill/>
        </p:spPr>
      </p:pic>
    </p:spTree>
    <p:extLst>
      <p:ext uri="{BB962C8B-B14F-4D97-AF65-F5344CB8AC3E}">
        <p14:creationId xmlns:p14="http://schemas.microsoft.com/office/powerpoint/2010/main" val="371992823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35608" y="76200"/>
            <a:ext cx="7498080" cy="1066800"/>
          </a:xfrm>
        </p:spPr>
        <p:txBody>
          <a:bodyPr/>
          <a:lstStyle/>
          <a:p>
            <a:r>
              <a:rPr lang="en-US" dirty="0" err="1" smtClean="0"/>
              <a:t>Talasna</a:t>
            </a:r>
            <a:r>
              <a:rPr lang="en-US" dirty="0" smtClean="0"/>
              <a:t> du</a:t>
            </a:r>
            <a:r>
              <a:rPr lang="sr-Latn-RS" dirty="0" smtClean="0"/>
              <a:t>žina</a:t>
            </a:r>
            <a:endParaRPr lang="en-US" dirty="0"/>
          </a:p>
        </p:txBody>
      </p:sp>
      <p:sp>
        <p:nvSpPr>
          <p:cNvPr id="3" name="Content Placeholder 2"/>
          <p:cNvSpPr>
            <a:spLocks noGrp="1"/>
          </p:cNvSpPr>
          <p:nvPr>
            <p:ph idx="1"/>
          </p:nvPr>
        </p:nvSpPr>
        <p:spPr>
          <a:xfrm>
            <a:off x="874821" y="990600"/>
            <a:ext cx="7498080" cy="5410200"/>
          </a:xfrm>
        </p:spPr>
        <p:txBody>
          <a:bodyPr/>
          <a:lstStyle/>
          <a:p>
            <a:r>
              <a:rPr lang="vi-VN" b="1" dirty="0">
                <a:latin typeface="Calibri" pitchFamily="34" charset="0"/>
                <a:cs typeface="Calibri" pitchFamily="34" charset="0"/>
              </a:rPr>
              <a:t>Talasna dužina (</a:t>
            </a:r>
            <a:r>
              <a:rPr lang="el-GR" b="1" dirty="0">
                <a:latin typeface="Calibri" pitchFamily="34" charset="0"/>
                <a:cs typeface="Calibri" pitchFamily="34" charset="0"/>
              </a:rPr>
              <a:t>λ) </a:t>
            </a:r>
            <a:r>
              <a:rPr lang="vi-VN" dirty="0">
                <a:latin typeface="Calibri" pitchFamily="34" charset="0"/>
                <a:cs typeface="Calibri" pitchFamily="34" charset="0"/>
              </a:rPr>
              <a:t>predstavlja najmanje rastojanje između tačaka koje osciluju u istoj </a:t>
            </a:r>
            <a:r>
              <a:rPr lang="vi-VN" dirty="0" smtClean="0">
                <a:latin typeface="Calibri" pitchFamily="34" charset="0"/>
                <a:cs typeface="Calibri" pitchFamily="34" charset="0"/>
              </a:rPr>
              <a:t>fazi</a:t>
            </a:r>
            <a:r>
              <a:rPr lang="en-US" dirty="0" smtClean="0">
                <a:latin typeface="Calibri" pitchFamily="34" charset="0"/>
                <a:cs typeface="Calibri" pitchFamily="34" charset="0"/>
              </a:rPr>
              <a:t>.</a:t>
            </a:r>
            <a:endParaRPr lang="en-US" dirty="0">
              <a:latin typeface="Calibri" pitchFamily="34" charset="0"/>
              <a:cs typeface="Calibri" pitchFamily="34" charset="0"/>
            </a:endParaRPr>
          </a:p>
          <a:p>
            <a:r>
              <a:rPr lang="vi-VN" dirty="0">
                <a:latin typeface="Calibri" pitchFamily="34" charset="0"/>
                <a:cs typeface="Calibri" pitchFamily="34" charset="0"/>
              </a:rPr>
              <a:t>Vreme koje je potrebno da tačka dođe u istu fazu oscilovanja se naziva </a:t>
            </a:r>
            <a:r>
              <a:rPr lang="vi-VN" b="1" dirty="0">
                <a:latin typeface="Calibri" pitchFamily="34" charset="0"/>
                <a:cs typeface="Calibri" pitchFamily="34" charset="0"/>
              </a:rPr>
              <a:t>period talasa (T</a:t>
            </a:r>
            <a:r>
              <a:rPr lang="vi-VN" b="1" dirty="0" smtClean="0">
                <a:latin typeface="Calibri" pitchFamily="34" charset="0"/>
                <a:cs typeface="Calibri" pitchFamily="34" charset="0"/>
              </a:rPr>
              <a:t>)</a:t>
            </a:r>
            <a:r>
              <a:rPr lang="sr-Latn-RS" b="1" dirty="0" smtClean="0">
                <a:latin typeface="Calibri" pitchFamily="34" charset="0"/>
                <a:cs typeface="Calibri" pitchFamily="34" charset="0"/>
              </a:rPr>
              <a:t>.</a:t>
            </a:r>
            <a:endParaRPr lang="en-US" b="1" dirty="0">
              <a:latin typeface="Calibri" pitchFamily="34" charset="0"/>
              <a:cs typeface="Calibri" pitchFamily="34" charset="0"/>
            </a:endParaRPr>
          </a:p>
          <a:p>
            <a:endParaRPr 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2600" y="3962400"/>
            <a:ext cx="6477000" cy="2443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5447314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latin typeface="Calibri" pitchFamily="34" charset="0"/>
                <a:cs typeface="Calibri" pitchFamily="34" charset="0"/>
              </a:rPr>
              <a:t>Frekvencija</a:t>
            </a:r>
            <a:endParaRPr lang="en-US" dirty="0">
              <a:latin typeface="Calibri" pitchFamily="34" charset="0"/>
              <a:cs typeface="Calibri" pitchFamily="34" charset="0"/>
            </a:endParaRPr>
          </a:p>
        </p:txBody>
      </p:sp>
      <p:sp>
        <p:nvSpPr>
          <p:cNvPr id="3" name="Content Placeholder 2"/>
          <p:cNvSpPr>
            <a:spLocks noGrp="1"/>
          </p:cNvSpPr>
          <p:nvPr>
            <p:ph idx="1"/>
          </p:nvPr>
        </p:nvSpPr>
        <p:spPr/>
        <p:txBody>
          <a:bodyPr/>
          <a:lstStyle/>
          <a:p>
            <a:r>
              <a:rPr lang="en-US" b="1" dirty="0" err="1">
                <a:latin typeface="Calibri" pitchFamily="34" charset="0"/>
                <a:cs typeface="Calibri" pitchFamily="34" charset="0"/>
              </a:rPr>
              <a:t>Frekvencija</a:t>
            </a:r>
            <a:r>
              <a:rPr lang="en-US" b="1" dirty="0">
                <a:latin typeface="Calibri" pitchFamily="34" charset="0"/>
                <a:cs typeface="Calibri" pitchFamily="34" charset="0"/>
              </a:rPr>
              <a:t> (f) </a:t>
            </a:r>
            <a:r>
              <a:rPr lang="en-US" dirty="0" err="1">
                <a:latin typeface="Calibri" pitchFamily="34" charset="0"/>
                <a:cs typeface="Calibri" pitchFamily="34" charset="0"/>
              </a:rPr>
              <a:t>predstavlja</a:t>
            </a:r>
            <a:r>
              <a:rPr lang="en-US" dirty="0">
                <a:latin typeface="Calibri" pitchFamily="34" charset="0"/>
                <a:cs typeface="Calibri" pitchFamily="34" charset="0"/>
              </a:rPr>
              <a:t> </a:t>
            </a:r>
            <a:r>
              <a:rPr lang="en-US" dirty="0" err="1">
                <a:latin typeface="Calibri" pitchFamily="34" charset="0"/>
                <a:cs typeface="Calibri" pitchFamily="34" charset="0"/>
              </a:rPr>
              <a:t>broj</a:t>
            </a:r>
            <a:r>
              <a:rPr lang="en-US" dirty="0">
                <a:latin typeface="Calibri" pitchFamily="34" charset="0"/>
                <a:cs typeface="Calibri" pitchFamily="34" charset="0"/>
              </a:rPr>
              <a:t> </a:t>
            </a:r>
            <a:r>
              <a:rPr lang="en-US" dirty="0" err="1">
                <a:latin typeface="Calibri" pitchFamily="34" charset="0"/>
                <a:cs typeface="Calibri" pitchFamily="34" charset="0"/>
              </a:rPr>
              <a:t>ponavljanja</a:t>
            </a:r>
            <a:r>
              <a:rPr lang="en-US" dirty="0">
                <a:latin typeface="Calibri" pitchFamily="34" charset="0"/>
                <a:cs typeface="Calibri" pitchFamily="34" charset="0"/>
              </a:rPr>
              <a:t> </a:t>
            </a:r>
            <a:r>
              <a:rPr lang="en-US" dirty="0" err="1">
                <a:latin typeface="Calibri" pitchFamily="34" charset="0"/>
                <a:cs typeface="Calibri" pitchFamily="34" charset="0"/>
              </a:rPr>
              <a:t>ukupnog</a:t>
            </a:r>
            <a:r>
              <a:rPr lang="en-US" dirty="0">
                <a:latin typeface="Calibri" pitchFamily="34" charset="0"/>
                <a:cs typeface="Calibri" pitchFamily="34" charset="0"/>
              </a:rPr>
              <a:t> </a:t>
            </a:r>
            <a:r>
              <a:rPr lang="en-US" dirty="0" err="1">
                <a:latin typeface="Calibri" pitchFamily="34" charset="0"/>
                <a:cs typeface="Calibri" pitchFamily="34" charset="0"/>
              </a:rPr>
              <a:t>broja</a:t>
            </a:r>
            <a:r>
              <a:rPr lang="en-US" dirty="0">
                <a:latin typeface="Calibri" pitchFamily="34" charset="0"/>
                <a:cs typeface="Calibri" pitchFamily="34" charset="0"/>
              </a:rPr>
              <a:t> </a:t>
            </a:r>
            <a:r>
              <a:rPr lang="en-US" dirty="0" err="1">
                <a:latin typeface="Calibri" pitchFamily="34" charset="0"/>
                <a:cs typeface="Calibri" pitchFamily="34" charset="0"/>
              </a:rPr>
              <a:t>faza</a:t>
            </a:r>
            <a:r>
              <a:rPr lang="en-US" dirty="0">
                <a:latin typeface="Calibri" pitchFamily="34" charset="0"/>
                <a:cs typeface="Calibri" pitchFamily="34" charset="0"/>
              </a:rPr>
              <a:t> </a:t>
            </a:r>
            <a:r>
              <a:rPr lang="en-US" dirty="0" err="1">
                <a:latin typeface="Calibri" pitchFamily="34" charset="0"/>
                <a:cs typeface="Calibri" pitchFamily="34" charset="0"/>
              </a:rPr>
              <a:t>oscilovanja</a:t>
            </a:r>
            <a:r>
              <a:rPr lang="en-US" dirty="0">
                <a:latin typeface="Calibri" pitchFamily="34" charset="0"/>
                <a:cs typeface="Calibri" pitchFamily="34" charset="0"/>
              </a:rPr>
              <a:t> u </a:t>
            </a:r>
            <a:r>
              <a:rPr lang="en-US" dirty="0" err="1">
                <a:latin typeface="Calibri" pitchFamily="34" charset="0"/>
                <a:cs typeface="Calibri" pitchFamily="34" charset="0"/>
              </a:rPr>
              <a:t>vremenu</a:t>
            </a:r>
            <a:r>
              <a:rPr lang="en-US" dirty="0">
                <a:latin typeface="Calibri" pitchFamily="34" charset="0"/>
                <a:cs typeface="Calibri" pitchFamily="34" charset="0"/>
              </a:rPr>
              <a:t>, </a:t>
            </a:r>
            <a:r>
              <a:rPr lang="en-US" dirty="0" err="1">
                <a:latin typeface="Calibri" pitchFamily="34" charset="0"/>
                <a:cs typeface="Calibri" pitchFamily="34" charset="0"/>
              </a:rPr>
              <a:t>odnosno</a:t>
            </a:r>
            <a:r>
              <a:rPr lang="en-US" dirty="0">
                <a:latin typeface="Calibri" pitchFamily="34" charset="0"/>
                <a:cs typeface="Calibri" pitchFamily="34" charset="0"/>
              </a:rPr>
              <a:t> </a:t>
            </a:r>
            <a:r>
              <a:rPr lang="en-US" dirty="0" err="1">
                <a:latin typeface="Calibri" pitchFamily="34" charset="0"/>
                <a:cs typeface="Calibri" pitchFamily="34" charset="0"/>
              </a:rPr>
              <a:t>za</a:t>
            </a:r>
            <a:r>
              <a:rPr lang="en-US" dirty="0">
                <a:latin typeface="Calibri" pitchFamily="34" charset="0"/>
                <a:cs typeface="Calibri" pitchFamily="34" charset="0"/>
              </a:rPr>
              <a:t> 1 </a:t>
            </a:r>
            <a:r>
              <a:rPr lang="en-US" dirty="0" err="1">
                <a:latin typeface="Calibri" pitchFamily="34" charset="0"/>
                <a:cs typeface="Calibri" pitchFamily="34" charset="0"/>
              </a:rPr>
              <a:t>punu</a:t>
            </a:r>
            <a:r>
              <a:rPr lang="en-US" dirty="0">
                <a:latin typeface="Calibri" pitchFamily="34" charset="0"/>
                <a:cs typeface="Calibri" pitchFamily="34" charset="0"/>
              </a:rPr>
              <a:t> </a:t>
            </a:r>
            <a:r>
              <a:rPr lang="en-US" dirty="0" err="1">
                <a:latin typeface="Calibri" pitchFamily="34" charset="0"/>
                <a:cs typeface="Calibri" pitchFamily="34" charset="0"/>
              </a:rPr>
              <a:t>oscilaciju</a:t>
            </a:r>
            <a:r>
              <a:rPr lang="en-US" dirty="0">
                <a:latin typeface="Calibri" pitchFamily="34" charset="0"/>
                <a:cs typeface="Calibri" pitchFamily="34" charset="0"/>
              </a:rPr>
              <a:t>, t = </a:t>
            </a:r>
            <a:r>
              <a:rPr lang="en-US" dirty="0" smtClean="0">
                <a:latin typeface="Calibri" pitchFamily="34" charset="0"/>
                <a:cs typeface="Calibri" pitchFamily="34" charset="0"/>
              </a:rPr>
              <a:t>T.</a:t>
            </a:r>
            <a:endParaRPr lang="sr-Latn-RS" dirty="0" smtClean="0">
              <a:latin typeface="Calibri" pitchFamily="34" charset="0"/>
              <a:cs typeface="Calibri" pitchFamily="34" charset="0"/>
            </a:endParaRPr>
          </a:p>
          <a:p>
            <a:pPr marL="82296" indent="0">
              <a:buNone/>
            </a:pPr>
            <a:endParaRPr lang="en-US" dirty="0">
              <a:latin typeface="Calibri" pitchFamily="34" charset="0"/>
              <a:cs typeface="Calibri" pitchFamily="34" charset="0"/>
            </a:endParaRPr>
          </a:p>
          <a:p>
            <a:r>
              <a:rPr lang="pl-PL" dirty="0">
                <a:latin typeface="Calibri" pitchFamily="34" charset="0"/>
                <a:cs typeface="Calibri" pitchFamily="34" charset="0"/>
              </a:rPr>
              <a:t>Jedinica za frekvenciju je 1/s, tj. Hz</a:t>
            </a:r>
            <a:endParaRPr lang="en-US" dirty="0">
              <a:latin typeface="Calibri" pitchFamily="34" charset="0"/>
              <a:cs typeface="Calibri" pitchFamily="34" charset="0"/>
            </a:endParaRPr>
          </a:p>
          <a:p>
            <a:pPr marL="82296" indent="0">
              <a:buNone/>
            </a:pPr>
            <a:endParaRPr lang="en-US" dirty="0"/>
          </a:p>
        </p:txBody>
      </p:sp>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0" y="4648200"/>
            <a:ext cx="165735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3065523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latin typeface="Calibri" pitchFamily="34" charset="0"/>
                <a:cs typeface="Calibri" pitchFamily="34" charset="0"/>
              </a:rPr>
              <a:t>Amplituda</a:t>
            </a:r>
            <a:endParaRPr lang="en-US" dirty="0">
              <a:latin typeface="Calibri" pitchFamily="34" charset="0"/>
              <a:cs typeface="Calibri" pitchFamily="34" charset="0"/>
            </a:endParaRPr>
          </a:p>
        </p:txBody>
      </p:sp>
      <p:sp>
        <p:nvSpPr>
          <p:cNvPr id="3" name="Content Placeholder 2"/>
          <p:cNvSpPr>
            <a:spLocks noGrp="1"/>
          </p:cNvSpPr>
          <p:nvPr>
            <p:ph idx="1"/>
          </p:nvPr>
        </p:nvSpPr>
        <p:spPr/>
        <p:txBody>
          <a:bodyPr/>
          <a:lstStyle/>
          <a:p>
            <a:r>
              <a:rPr lang="en-US" b="1" dirty="0" err="1" smtClean="0">
                <a:latin typeface="Calibri" pitchFamily="34" charset="0"/>
                <a:cs typeface="Calibri" pitchFamily="34" charset="0"/>
              </a:rPr>
              <a:t>Amplituda</a:t>
            </a:r>
            <a:r>
              <a:rPr lang="en-US" b="1" dirty="0" smtClean="0">
                <a:latin typeface="Calibri" pitchFamily="34" charset="0"/>
                <a:cs typeface="Calibri" pitchFamily="34" charset="0"/>
              </a:rPr>
              <a:t> </a:t>
            </a:r>
            <a:r>
              <a:rPr lang="en-US" dirty="0">
                <a:latin typeface="Calibri" pitchFamily="34" charset="0"/>
                <a:cs typeface="Calibri" pitchFamily="34" charset="0"/>
              </a:rPr>
              <a:t> je </a:t>
            </a:r>
            <a:r>
              <a:rPr lang="en-US" dirty="0" err="1">
                <a:latin typeface="Calibri" pitchFamily="34" charset="0"/>
                <a:cs typeface="Calibri" pitchFamily="34" charset="0"/>
              </a:rPr>
              <a:t>najveće</a:t>
            </a:r>
            <a:r>
              <a:rPr lang="en-US" dirty="0">
                <a:latin typeface="Calibri" pitchFamily="34" charset="0"/>
                <a:cs typeface="Calibri" pitchFamily="34" charset="0"/>
              </a:rPr>
              <a:t> </a:t>
            </a:r>
            <a:r>
              <a:rPr lang="en-US" dirty="0" err="1">
                <a:latin typeface="Calibri" pitchFamily="34" charset="0"/>
                <a:cs typeface="Calibri" pitchFamily="34" charset="0"/>
              </a:rPr>
              <a:t>rastojanje</a:t>
            </a:r>
            <a:r>
              <a:rPr lang="en-US" dirty="0">
                <a:latin typeface="Calibri" pitchFamily="34" charset="0"/>
                <a:cs typeface="Calibri" pitchFamily="34" charset="0"/>
              </a:rPr>
              <a:t> </a:t>
            </a:r>
            <a:r>
              <a:rPr lang="en-US" dirty="0" err="1">
                <a:latin typeface="Calibri" pitchFamily="34" charset="0"/>
                <a:cs typeface="Calibri" pitchFamily="34" charset="0"/>
              </a:rPr>
              <a:t>koje</a:t>
            </a:r>
            <a:r>
              <a:rPr lang="en-US" dirty="0">
                <a:latin typeface="Calibri" pitchFamily="34" charset="0"/>
                <a:cs typeface="Calibri" pitchFamily="34" charset="0"/>
              </a:rPr>
              <a:t> </a:t>
            </a:r>
            <a:r>
              <a:rPr lang="en-US" dirty="0" err="1">
                <a:latin typeface="Calibri" pitchFamily="34" charset="0"/>
                <a:cs typeface="Calibri" pitchFamily="34" charset="0"/>
              </a:rPr>
              <a:t>telo</a:t>
            </a:r>
            <a:r>
              <a:rPr lang="en-US" dirty="0">
                <a:latin typeface="Calibri" pitchFamily="34" charset="0"/>
                <a:cs typeface="Calibri" pitchFamily="34" charset="0"/>
              </a:rPr>
              <a:t> </a:t>
            </a:r>
            <a:r>
              <a:rPr lang="en-US" dirty="0" err="1">
                <a:latin typeface="Calibri" pitchFamily="34" charset="0"/>
                <a:cs typeface="Calibri" pitchFamily="34" charset="0"/>
              </a:rPr>
              <a:t>postiže</a:t>
            </a:r>
            <a:r>
              <a:rPr lang="en-US" dirty="0">
                <a:latin typeface="Calibri" pitchFamily="34" charset="0"/>
                <a:cs typeface="Calibri" pitchFamily="34" charset="0"/>
              </a:rPr>
              <a:t> </a:t>
            </a:r>
            <a:r>
              <a:rPr lang="en-US" dirty="0" err="1">
                <a:latin typeface="Calibri" pitchFamily="34" charset="0"/>
                <a:cs typeface="Calibri" pitchFamily="34" charset="0"/>
              </a:rPr>
              <a:t>prilikom</a:t>
            </a:r>
            <a:r>
              <a:rPr lang="en-US" dirty="0">
                <a:latin typeface="Calibri" pitchFamily="34" charset="0"/>
                <a:cs typeface="Calibri" pitchFamily="34" charset="0"/>
              </a:rPr>
              <a:t> </a:t>
            </a:r>
            <a:r>
              <a:rPr lang="en-US" dirty="0" err="1">
                <a:latin typeface="Calibri" pitchFamily="34" charset="0"/>
                <a:cs typeface="Calibri" pitchFamily="34" charset="0"/>
              </a:rPr>
              <a:t>oscilatornog</a:t>
            </a:r>
            <a:r>
              <a:rPr lang="en-US" dirty="0">
                <a:latin typeface="Calibri" pitchFamily="34" charset="0"/>
                <a:cs typeface="Calibri" pitchFamily="34" charset="0"/>
              </a:rPr>
              <a:t> </a:t>
            </a:r>
            <a:r>
              <a:rPr lang="en-US" dirty="0" err="1">
                <a:latin typeface="Calibri" pitchFamily="34" charset="0"/>
                <a:cs typeface="Calibri" pitchFamily="34" charset="0"/>
              </a:rPr>
              <a:t>kretanja</a:t>
            </a:r>
            <a:r>
              <a:rPr lang="en-US" dirty="0">
                <a:latin typeface="Calibri" pitchFamily="34" charset="0"/>
                <a:cs typeface="Calibri" pitchFamily="34" charset="0"/>
              </a:rPr>
              <a:t> u </a:t>
            </a:r>
            <a:r>
              <a:rPr lang="en-US" dirty="0" err="1">
                <a:latin typeface="Calibri" pitchFamily="34" charset="0"/>
                <a:cs typeface="Calibri" pitchFamily="34" charset="0"/>
              </a:rPr>
              <a:t>odnosu</a:t>
            </a:r>
            <a:r>
              <a:rPr lang="en-US" dirty="0">
                <a:latin typeface="Calibri" pitchFamily="34" charset="0"/>
                <a:cs typeface="Calibri" pitchFamily="34" charset="0"/>
              </a:rPr>
              <a:t> </a:t>
            </a:r>
            <a:r>
              <a:rPr lang="en-US" dirty="0" err="1">
                <a:latin typeface="Calibri" pitchFamily="34" charset="0"/>
                <a:cs typeface="Calibri" pitchFamily="34" charset="0"/>
              </a:rPr>
              <a:t>na</a:t>
            </a:r>
            <a:r>
              <a:rPr lang="en-US" dirty="0">
                <a:latin typeface="Calibri" pitchFamily="34" charset="0"/>
                <a:cs typeface="Calibri" pitchFamily="34" charset="0"/>
              </a:rPr>
              <a:t> </a:t>
            </a:r>
            <a:r>
              <a:rPr lang="en-US" dirty="0" err="1">
                <a:latin typeface="Calibri" pitchFamily="34" charset="0"/>
                <a:cs typeface="Calibri" pitchFamily="34" charset="0"/>
              </a:rPr>
              <a:t>ravnotežni</a:t>
            </a:r>
            <a:r>
              <a:rPr lang="en-US" dirty="0">
                <a:latin typeface="Calibri" pitchFamily="34" charset="0"/>
                <a:cs typeface="Calibri" pitchFamily="34" charset="0"/>
              </a:rPr>
              <a:t> </a:t>
            </a:r>
            <a:r>
              <a:rPr lang="en-US" dirty="0" err="1">
                <a:latin typeface="Calibri" pitchFamily="34" charset="0"/>
                <a:cs typeface="Calibri" pitchFamily="34" charset="0"/>
              </a:rPr>
              <a:t>položaj</a:t>
            </a:r>
            <a:r>
              <a:rPr lang="en-US" dirty="0" smtClean="0">
                <a:latin typeface="Calibri" pitchFamily="34" charset="0"/>
                <a:cs typeface="Calibri" pitchFamily="34" charset="0"/>
              </a:rPr>
              <a:t>.</a:t>
            </a:r>
          </a:p>
          <a:p>
            <a:r>
              <a:rPr lang="en-US" dirty="0" err="1">
                <a:latin typeface="Calibri" pitchFamily="34" charset="0"/>
                <a:cs typeface="Calibri" pitchFamily="34" charset="0"/>
              </a:rPr>
              <a:t>Amplituda</a:t>
            </a:r>
            <a:r>
              <a:rPr lang="en-US" dirty="0">
                <a:latin typeface="Calibri" pitchFamily="34" charset="0"/>
                <a:cs typeface="Calibri" pitchFamily="34" charset="0"/>
              </a:rPr>
              <a:t> </a:t>
            </a:r>
            <a:r>
              <a:rPr lang="en-US" dirty="0" err="1">
                <a:latin typeface="Calibri" pitchFamily="34" charset="0"/>
                <a:cs typeface="Calibri" pitchFamily="34" charset="0"/>
              </a:rPr>
              <a:t>praktično</a:t>
            </a:r>
            <a:r>
              <a:rPr lang="en-US" dirty="0">
                <a:latin typeface="Calibri" pitchFamily="34" charset="0"/>
                <a:cs typeface="Calibri" pitchFamily="34" charset="0"/>
              </a:rPr>
              <a:t> </a:t>
            </a:r>
            <a:r>
              <a:rPr lang="en-US" dirty="0" err="1">
                <a:latin typeface="Calibri" pitchFamily="34" charset="0"/>
                <a:cs typeface="Calibri" pitchFamily="34" charset="0"/>
              </a:rPr>
              <a:t>definiše</a:t>
            </a:r>
            <a:r>
              <a:rPr lang="en-US" dirty="0">
                <a:latin typeface="Calibri" pitchFamily="34" charset="0"/>
                <a:cs typeface="Calibri" pitchFamily="34" charset="0"/>
              </a:rPr>
              <a:t> </a:t>
            </a:r>
            <a:r>
              <a:rPr lang="en-US" dirty="0" err="1">
                <a:latin typeface="Calibri" pitchFamily="34" charset="0"/>
                <a:cs typeface="Calibri" pitchFamily="34" charset="0"/>
              </a:rPr>
              <a:t>svetlinu</a:t>
            </a:r>
            <a:r>
              <a:rPr lang="en-US" dirty="0">
                <a:latin typeface="Calibri" pitchFamily="34" charset="0"/>
                <a:cs typeface="Calibri" pitchFamily="34" charset="0"/>
              </a:rPr>
              <a:t> </a:t>
            </a:r>
            <a:r>
              <a:rPr lang="en-US" dirty="0" err="1">
                <a:latin typeface="Calibri" pitchFamily="34" charset="0"/>
                <a:cs typeface="Calibri" pitchFamily="34" charset="0"/>
              </a:rPr>
              <a:t>slike</a:t>
            </a:r>
            <a:r>
              <a:rPr lang="en-US" dirty="0">
                <a:latin typeface="Calibri" pitchFamily="34" charset="0"/>
                <a:cs typeface="Calibri" pitchFamily="34" charset="0"/>
              </a:rPr>
              <a:t>.</a:t>
            </a:r>
            <a:endParaRPr lang="en-US" dirty="0" smtClean="0">
              <a:latin typeface="Calibri" pitchFamily="34" charset="0"/>
              <a:cs typeface="Calibri" pitchFamily="34" charset="0"/>
            </a:endParaRPr>
          </a:p>
          <a:p>
            <a:endParaRPr lang="en-US" dirty="0">
              <a:latin typeface="Calibri" pitchFamily="34" charset="0"/>
              <a:cs typeface="Calibri" pitchFamily="34" charset="0"/>
            </a:endParaRPr>
          </a:p>
        </p:txBody>
      </p:sp>
      <p:pic>
        <p:nvPicPr>
          <p:cNvPr id="409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52799" y="4038600"/>
            <a:ext cx="5379727" cy="2514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9380990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latin typeface="Calibri" pitchFamily="34" charset="0"/>
                <a:cs typeface="Calibri" pitchFamily="34" charset="0"/>
              </a:rPr>
              <a:t>Princip</a:t>
            </a:r>
            <a:r>
              <a:rPr lang="en-US" dirty="0" smtClean="0">
                <a:latin typeface="Calibri" pitchFamily="34" charset="0"/>
                <a:cs typeface="Calibri" pitchFamily="34" charset="0"/>
              </a:rPr>
              <a:t> </a:t>
            </a:r>
            <a:r>
              <a:rPr lang="en-US" dirty="0" err="1" smtClean="0">
                <a:latin typeface="Calibri" pitchFamily="34" charset="0"/>
                <a:cs typeface="Calibri" pitchFamily="34" charset="0"/>
              </a:rPr>
              <a:t>rada</a:t>
            </a:r>
            <a:r>
              <a:rPr lang="en-US" dirty="0" smtClean="0">
                <a:latin typeface="Calibri" pitchFamily="34" charset="0"/>
                <a:cs typeface="Calibri" pitchFamily="34" charset="0"/>
              </a:rPr>
              <a:t> ultra</a:t>
            </a:r>
            <a:r>
              <a:rPr lang="sr-Latn-RS" dirty="0" smtClean="0">
                <a:latin typeface="Calibri" pitchFamily="34" charset="0"/>
                <a:cs typeface="Calibri" pitchFamily="34" charset="0"/>
              </a:rPr>
              <a:t>zvučnih aparata</a:t>
            </a:r>
            <a:endParaRPr lang="en-US" dirty="0">
              <a:latin typeface="Calibri" pitchFamily="34" charset="0"/>
              <a:cs typeface="Calibri" pitchFamily="34" charset="0"/>
            </a:endParaRPr>
          </a:p>
        </p:txBody>
      </p:sp>
      <p:sp>
        <p:nvSpPr>
          <p:cNvPr id="3" name="Content Placeholder 2"/>
          <p:cNvSpPr>
            <a:spLocks noGrp="1"/>
          </p:cNvSpPr>
          <p:nvPr>
            <p:ph idx="1"/>
          </p:nvPr>
        </p:nvSpPr>
        <p:spPr/>
        <p:txBody>
          <a:bodyPr/>
          <a:lstStyle/>
          <a:p>
            <a:r>
              <a:rPr lang="en-US" dirty="0" err="1">
                <a:latin typeface="Calibri" pitchFamily="34" charset="0"/>
                <a:cs typeface="Calibri" pitchFamily="34" charset="0"/>
              </a:rPr>
              <a:t>Princip</a:t>
            </a:r>
            <a:r>
              <a:rPr lang="en-US" dirty="0">
                <a:latin typeface="Calibri" pitchFamily="34" charset="0"/>
                <a:cs typeface="Calibri" pitchFamily="34" charset="0"/>
              </a:rPr>
              <a:t> </a:t>
            </a:r>
            <a:r>
              <a:rPr lang="en-US" dirty="0" err="1" smtClean="0">
                <a:latin typeface="Calibri" pitchFamily="34" charset="0"/>
                <a:cs typeface="Calibri" pitchFamily="34" charset="0"/>
              </a:rPr>
              <a:t>rada</a:t>
            </a:r>
            <a:r>
              <a:rPr lang="en-US" dirty="0" smtClean="0">
                <a:latin typeface="Calibri" pitchFamily="34" charset="0"/>
                <a:cs typeface="Calibri" pitchFamily="34" charset="0"/>
              </a:rPr>
              <a:t>: </a:t>
            </a:r>
            <a:r>
              <a:rPr lang="en-US" dirty="0" err="1">
                <a:latin typeface="Calibri" pitchFamily="34" charset="0"/>
                <a:cs typeface="Calibri" pitchFamily="34" charset="0"/>
              </a:rPr>
              <a:t>odašilje</a:t>
            </a:r>
            <a:r>
              <a:rPr lang="en-US" dirty="0">
                <a:latin typeface="Calibri" pitchFamily="34" charset="0"/>
                <a:cs typeface="Calibri" pitchFamily="34" charset="0"/>
              </a:rPr>
              <a:t> se </a:t>
            </a:r>
            <a:r>
              <a:rPr lang="en-US" dirty="0" err="1">
                <a:latin typeface="Calibri" pitchFamily="34" charset="0"/>
                <a:cs typeface="Calibri" pitchFamily="34" charset="0"/>
              </a:rPr>
              <a:t>ultrazvučni</a:t>
            </a:r>
            <a:r>
              <a:rPr lang="en-US" dirty="0">
                <a:latin typeface="Calibri" pitchFamily="34" charset="0"/>
                <a:cs typeface="Calibri" pitchFamily="34" charset="0"/>
              </a:rPr>
              <a:t> </a:t>
            </a:r>
            <a:r>
              <a:rPr lang="en-US" dirty="0" err="1">
                <a:latin typeface="Calibri" pitchFamily="34" charset="0"/>
                <a:cs typeface="Calibri" pitchFamily="34" charset="0"/>
              </a:rPr>
              <a:t>talas</a:t>
            </a:r>
            <a:r>
              <a:rPr lang="en-US" dirty="0">
                <a:latin typeface="Calibri" pitchFamily="34" charset="0"/>
                <a:cs typeface="Calibri" pitchFamily="34" charset="0"/>
              </a:rPr>
              <a:t>, </a:t>
            </a:r>
            <a:r>
              <a:rPr lang="en-US" dirty="0" err="1">
                <a:latin typeface="Calibri" pitchFamily="34" charset="0"/>
                <a:cs typeface="Calibri" pitchFamily="34" charset="0"/>
              </a:rPr>
              <a:t>koji</a:t>
            </a:r>
            <a:r>
              <a:rPr lang="en-US" dirty="0">
                <a:latin typeface="Calibri" pitchFamily="34" charset="0"/>
                <a:cs typeface="Calibri" pitchFamily="34" charset="0"/>
              </a:rPr>
              <a:t> se </a:t>
            </a:r>
            <a:r>
              <a:rPr lang="en-US" dirty="0" err="1">
                <a:latin typeface="Calibri" pitchFamily="34" charset="0"/>
                <a:cs typeface="Calibri" pitchFamily="34" charset="0"/>
              </a:rPr>
              <a:t>odbija</a:t>
            </a:r>
            <a:r>
              <a:rPr lang="en-US" dirty="0">
                <a:latin typeface="Calibri" pitchFamily="34" charset="0"/>
                <a:cs typeface="Calibri" pitchFamily="34" charset="0"/>
              </a:rPr>
              <a:t> od </a:t>
            </a:r>
            <a:r>
              <a:rPr lang="en-US" dirty="0" err="1" smtClean="0">
                <a:latin typeface="Calibri" pitchFamily="34" charset="0"/>
                <a:cs typeface="Calibri" pitchFamily="34" charset="0"/>
              </a:rPr>
              <a:t>prepreke</a:t>
            </a:r>
            <a:r>
              <a:rPr lang="sr-Latn-RS" dirty="0">
                <a:latin typeface="Calibri" pitchFamily="34" charset="0"/>
                <a:cs typeface="Calibri" pitchFamily="34" charset="0"/>
              </a:rPr>
              <a:t> </a:t>
            </a:r>
            <a:r>
              <a:rPr lang="en-US" dirty="0" err="1" smtClean="0">
                <a:latin typeface="Calibri" pitchFamily="34" charset="0"/>
                <a:cs typeface="Calibri" pitchFamily="34" charset="0"/>
              </a:rPr>
              <a:t>te</a:t>
            </a:r>
            <a:r>
              <a:rPr lang="en-US" dirty="0" smtClean="0">
                <a:latin typeface="Calibri" pitchFamily="34" charset="0"/>
                <a:cs typeface="Calibri" pitchFamily="34" charset="0"/>
              </a:rPr>
              <a:t> </a:t>
            </a:r>
            <a:r>
              <a:rPr lang="en-US" dirty="0">
                <a:latin typeface="Calibri" pitchFamily="34" charset="0"/>
                <a:cs typeface="Calibri" pitchFamily="34" charset="0"/>
              </a:rPr>
              <a:t>se </a:t>
            </a:r>
            <a:r>
              <a:rPr lang="en-US" dirty="0" err="1">
                <a:latin typeface="Calibri" pitchFamily="34" charset="0"/>
                <a:cs typeface="Calibri" pitchFamily="34" charset="0"/>
              </a:rPr>
              <a:t>prema</a:t>
            </a:r>
            <a:r>
              <a:rPr lang="en-US" dirty="0">
                <a:latin typeface="Calibri" pitchFamily="34" charset="0"/>
                <a:cs typeface="Calibri" pitchFamily="34" charset="0"/>
              </a:rPr>
              <a:t> </a:t>
            </a:r>
            <a:r>
              <a:rPr lang="en-US" dirty="0" err="1">
                <a:latin typeface="Calibri" pitchFamily="34" charset="0"/>
                <a:cs typeface="Calibri" pitchFamily="34" charset="0"/>
              </a:rPr>
              <a:t>vremenu</a:t>
            </a:r>
            <a:r>
              <a:rPr lang="en-US" dirty="0">
                <a:latin typeface="Calibri" pitchFamily="34" charset="0"/>
                <a:cs typeface="Calibri" pitchFamily="34" charset="0"/>
              </a:rPr>
              <a:t> </a:t>
            </a:r>
            <a:r>
              <a:rPr lang="en-US" dirty="0" err="1">
                <a:latin typeface="Calibri" pitchFamily="34" charset="0"/>
                <a:cs typeface="Calibri" pitchFamily="34" charset="0"/>
              </a:rPr>
              <a:t>potrebnom</a:t>
            </a:r>
            <a:r>
              <a:rPr lang="en-US" dirty="0">
                <a:latin typeface="Calibri" pitchFamily="34" charset="0"/>
                <a:cs typeface="Calibri" pitchFamily="34" charset="0"/>
              </a:rPr>
              <a:t> da se </a:t>
            </a:r>
            <a:r>
              <a:rPr lang="en-US" dirty="0" err="1">
                <a:latin typeface="Calibri" pitchFamily="34" charset="0"/>
                <a:cs typeface="Calibri" pitchFamily="34" charset="0"/>
              </a:rPr>
              <a:t>talas</a:t>
            </a:r>
            <a:r>
              <a:rPr lang="en-US" dirty="0">
                <a:latin typeface="Calibri" pitchFamily="34" charset="0"/>
                <a:cs typeface="Calibri" pitchFamily="34" charset="0"/>
              </a:rPr>
              <a:t> </a:t>
            </a:r>
            <a:r>
              <a:rPr lang="en-US" dirty="0" err="1">
                <a:latin typeface="Calibri" pitchFamily="34" charset="0"/>
                <a:cs typeface="Calibri" pitchFamily="34" charset="0"/>
              </a:rPr>
              <a:t>vrati</a:t>
            </a:r>
            <a:r>
              <a:rPr lang="en-US" dirty="0">
                <a:latin typeface="Calibri" pitchFamily="34" charset="0"/>
                <a:cs typeface="Calibri" pitchFamily="34" charset="0"/>
              </a:rPr>
              <a:t> </a:t>
            </a:r>
            <a:r>
              <a:rPr lang="en-US" dirty="0" err="1">
                <a:latin typeface="Calibri" pitchFamily="34" charset="0"/>
                <a:cs typeface="Calibri" pitchFamily="34" charset="0"/>
              </a:rPr>
              <a:t>određuje</a:t>
            </a:r>
            <a:r>
              <a:rPr lang="en-US" dirty="0">
                <a:latin typeface="Calibri" pitchFamily="34" charset="0"/>
                <a:cs typeface="Calibri" pitchFamily="34" charset="0"/>
              </a:rPr>
              <a:t> </a:t>
            </a:r>
            <a:r>
              <a:rPr lang="en-US" dirty="0" err="1">
                <a:latin typeface="Calibri" pitchFamily="34" charset="0"/>
                <a:cs typeface="Calibri" pitchFamily="34" charset="0"/>
              </a:rPr>
              <a:t>udaljenost</a:t>
            </a:r>
            <a:r>
              <a:rPr lang="en-US" dirty="0">
                <a:latin typeface="Calibri" pitchFamily="34" charset="0"/>
                <a:cs typeface="Calibri" pitchFamily="34" charset="0"/>
              </a:rPr>
              <a:t> i </a:t>
            </a:r>
            <a:r>
              <a:rPr lang="en-US" dirty="0" err="1">
                <a:latin typeface="Calibri" pitchFamily="34" charset="0"/>
                <a:cs typeface="Calibri" pitchFamily="34" charset="0"/>
              </a:rPr>
              <a:t>oblik</a:t>
            </a:r>
            <a:r>
              <a:rPr lang="en-US" dirty="0">
                <a:latin typeface="Calibri" pitchFamily="34" charset="0"/>
                <a:cs typeface="Calibri" pitchFamily="34" charset="0"/>
              </a:rPr>
              <a:t> </a:t>
            </a:r>
            <a:r>
              <a:rPr lang="en-US" dirty="0" err="1">
                <a:latin typeface="Calibri" pitchFamily="34" charset="0"/>
                <a:cs typeface="Calibri" pitchFamily="34" charset="0"/>
              </a:rPr>
              <a:t>objekta</a:t>
            </a:r>
            <a:r>
              <a:rPr lang="en-US" dirty="0">
                <a:latin typeface="Calibri" pitchFamily="34" charset="0"/>
                <a:cs typeface="Calibri" pitchFamily="34" charset="0"/>
              </a:rPr>
              <a:t>.</a:t>
            </a:r>
          </a:p>
          <a:p>
            <a:pPr marL="82296" indent="0">
              <a:buNone/>
            </a:pPr>
            <a:r>
              <a:rPr lang="en-US" dirty="0"/>
              <a:t> </a:t>
            </a:r>
          </a:p>
          <a:p>
            <a:endParaRPr lang="en-US" dirty="0"/>
          </a:p>
        </p:txBody>
      </p:sp>
      <p:pic>
        <p:nvPicPr>
          <p:cNvPr id="512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8400" y="3454215"/>
            <a:ext cx="4953000" cy="3295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781462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idx="1"/>
          </p:nvPr>
        </p:nvSpPr>
        <p:spPr>
          <a:xfrm>
            <a:off x="1435100" y="457200"/>
            <a:ext cx="7499350" cy="5791200"/>
          </a:xfrm>
        </p:spPr>
        <p:txBody>
          <a:bodyPr/>
          <a:lstStyle/>
          <a:p>
            <a:r>
              <a:rPr lang="en-US" dirty="0" err="1">
                <a:latin typeface="Calibri" pitchFamily="34" charset="0"/>
                <a:cs typeface="Calibri" pitchFamily="34" charset="0"/>
              </a:rPr>
              <a:t>Pri</a:t>
            </a:r>
            <a:r>
              <a:rPr lang="en-US" dirty="0">
                <a:latin typeface="Calibri" pitchFamily="34" charset="0"/>
                <a:cs typeface="Calibri" pitchFamily="34" charset="0"/>
              </a:rPr>
              <a:t> </a:t>
            </a:r>
            <a:r>
              <a:rPr lang="en-US" dirty="0" err="1">
                <a:latin typeface="Calibri" pitchFamily="34" charset="0"/>
                <a:cs typeface="Calibri" pitchFamily="34" charset="0"/>
              </a:rPr>
              <a:t>prolasku</a:t>
            </a:r>
            <a:r>
              <a:rPr lang="en-US" dirty="0">
                <a:latin typeface="Calibri" pitchFamily="34" charset="0"/>
                <a:cs typeface="Calibri" pitchFamily="34" charset="0"/>
              </a:rPr>
              <a:t> </a:t>
            </a:r>
            <a:r>
              <a:rPr lang="en-US" dirty="0" err="1">
                <a:latin typeface="Calibri" pitchFamily="34" charset="0"/>
                <a:cs typeface="Calibri" pitchFamily="34" charset="0"/>
              </a:rPr>
              <a:t>ultrazvučnih</a:t>
            </a:r>
            <a:r>
              <a:rPr lang="en-US" dirty="0">
                <a:latin typeface="Calibri" pitchFamily="34" charset="0"/>
                <a:cs typeface="Calibri" pitchFamily="34" charset="0"/>
              </a:rPr>
              <a:t> </a:t>
            </a:r>
            <a:r>
              <a:rPr lang="en-US" dirty="0" err="1">
                <a:latin typeface="Calibri" pitchFamily="34" charset="0"/>
                <a:cs typeface="Calibri" pitchFamily="34" charset="0"/>
              </a:rPr>
              <a:t>talasa</a:t>
            </a:r>
            <a:r>
              <a:rPr lang="en-US" dirty="0">
                <a:latin typeface="Calibri" pitchFamily="34" charset="0"/>
                <a:cs typeface="Calibri" pitchFamily="34" charset="0"/>
              </a:rPr>
              <a:t> </a:t>
            </a:r>
            <a:r>
              <a:rPr lang="en-US" dirty="0" err="1">
                <a:latin typeface="Calibri" pitchFamily="34" charset="0"/>
                <a:cs typeface="Calibri" pitchFamily="34" charset="0"/>
              </a:rPr>
              <a:t>kroz</a:t>
            </a:r>
            <a:r>
              <a:rPr lang="en-US" dirty="0">
                <a:latin typeface="Calibri" pitchFamily="34" charset="0"/>
                <a:cs typeface="Calibri" pitchFamily="34" charset="0"/>
              </a:rPr>
              <a:t> </a:t>
            </a:r>
            <a:r>
              <a:rPr lang="en-US" dirty="0" err="1">
                <a:latin typeface="Calibri" pitchFamily="34" charset="0"/>
                <a:cs typeface="Calibri" pitchFamily="34" charset="0"/>
              </a:rPr>
              <a:t>telo</a:t>
            </a:r>
            <a:r>
              <a:rPr lang="en-US" dirty="0">
                <a:latin typeface="Calibri" pitchFamily="34" charset="0"/>
                <a:cs typeface="Calibri" pitchFamily="34" charset="0"/>
              </a:rPr>
              <a:t> i </a:t>
            </a:r>
            <a:r>
              <a:rPr lang="en-US" dirty="0" err="1">
                <a:latin typeface="Calibri" pitchFamily="34" charset="0"/>
                <a:cs typeface="Calibri" pitchFamily="34" charset="0"/>
              </a:rPr>
              <a:t>pri</a:t>
            </a:r>
            <a:r>
              <a:rPr lang="en-US" dirty="0">
                <a:latin typeface="Calibri" pitchFamily="34" charset="0"/>
                <a:cs typeface="Calibri" pitchFamily="34" charset="0"/>
              </a:rPr>
              <a:t> </a:t>
            </a:r>
            <a:r>
              <a:rPr lang="en-US" dirty="0" err="1">
                <a:latin typeface="Calibri" pitchFamily="34" charset="0"/>
                <a:cs typeface="Calibri" pitchFamily="34" charset="0"/>
              </a:rPr>
              <a:t>interakciji</a:t>
            </a:r>
            <a:r>
              <a:rPr lang="en-US" dirty="0">
                <a:latin typeface="Calibri" pitchFamily="34" charset="0"/>
                <a:cs typeface="Calibri" pitchFamily="34" charset="0"/>
              </a:rPr>
              <a:t> </a:t>
            </a:r>
            <a:r>
              <a:rPr lang="en-US" dirty="0" err="1">
                <a:latin typeface="Calibri" pitchFamily="34" charset="0"/>
                <a:cs typeface="Calibri" pitchFamily="34" charset="0"/>
              </a:rPr>
              <a:t>sa</a:t>
            </a:r>
            <a:r>
              <a:rPr lang="en-US" dirty="0">
                <a:latin typeface="Calibri" pitchFamily="34" charset="0"/>
                <a:cs typeface="Calibri" pitchFamily="34" charset="0"/>
              </a:rPr>
              <a:t> </a:t>
            </a:r>
            <a:r>
              <a:rPr lang="en-US" dirty="0" err="1">
                <a:latin typeface="Calibri" pitchFamily="34" charset="0"/>
                <a:cs typeface="Calibri" pitchFamily="34" charset="0"/>
              </a:rPr>
              <a:t>tkivima</a:t>
            </a:r>
            <a:r>
              <a:rPr lang="en-US" dirty="0">
                <a:latin typeface="Calibri" pitchFamily="34" charset="0"/>
                <a:cs typeface="Calibri" pitchFamily="34" charset="0"/>
              </a:rPr>
              <a:t>, </a:t>
            </a:r>
            <a:r>
              <a:rPr lang="en-US" dirty="0" err="1">
                <a:latin typeface="Calibri" pitchFamily="34" charset="0"/>
                <a:cs typeface="Calibri" pitchFamily="34" charset="0"/>
              </a:rPr>
              <a:t>dolazi</a:t>
            </a:r>
            <a:r>
              <a:rPr lang="en-US" dirty="0">
                <a:latin typeface="Calibri" pitchFamily="34" charset="0"/>
                <a:cs typeface="Calibri" pitchFamily="34" charset="0"/>
              </a:rPr>
              <a:t> do </a:t>
            </a:r>
            <a:r>
              <a:rPr lang="en-US" dirty="0" err="1">
                <a:latin typeface="Calibri" pitchFamily="34" charset="0"/>
                <a:cs typeface="Calibri" pitchFamily="34" charset="0"/>
              </a:rPr>
              <a:t>njihovog</a:t>
            </a:r>
            <a:r>
              <a:rPr lang="en-US" dirty="0">
                <a:latin typeface="Calibri" pitchFamily="34" charset="0"/>
                <a:cs typeface="Calibri" pitchFamily="34" charset="0"/>
              </a:rPr>
              <a:t> </a:t>
            </a:r>
            <a:r>
              <a:rPr lang="en-US" dirty="0" err="1">
                <a:latin typeface="Calibri" pitchFamily="34" charset="0"/>
                <a:cs typeface="Calibri" pitchFamily="34" charset="0"/>
              </a:rPr>
              <a:t>slabljenja</a:t>
            </a:r>
            <a:r>
              <a:rPr lang="en-US" dirty="0">
                <a:latin typeface="Calibri" pitchFamily="34" charset="0"/>
                <a:cs typeface="Calibri" pitchFamily="34" charset="0"/>
              </a:rPr>
              <a:t>, </a:t>
            </a:r>
            <a:r>
              <a:rPr lang="en-US" dirty="0" err="1">
                <a:latin typeface="Calibri" pitchFamily="34" charset="0"/>
                <a:cs typeface="Calibri" pitchFamily="34" charset="0"/>
              </a:rPr>
              <a:t>tj</a:t>
            </a:r>
            <a:r>
              <a:rPr lang="en-US" dirty="0">
                <a:latin typeface="Calibri" pitchFamily="34" charset="0"/>
                <a:cs typeface="Calibri" pitchFamily="34" charset="0"/>
              </a:rPr>
              <a:t>. </a:t>
            </a:r>
            <a:r>
              <a:rPr lang="en-US" b="1" dirty="0" err="1">
                <a:latin typeface="Calibri" pitchFamily="34" charset="0"/>
                <a:cs typeface="Calibri" pitchFamily="34" charset="0"/>
              </a:rPr>
              <a:t>atenuacije</a:t>
            </a:r>
            <a:r>
              <a:rPr lang="en-US" dirty="0">
                <a:latin typeface="Calibri" pitchFamily="34" charset="0"/>
                <a:cs typeface="Calibri" pitchFamily="34" charset="0"/>
              </a:rPr>
              <a:t>. </a:t>
            </a:r>
            <a:endParaRPr lang="sr-Latn-RS" dirty="0" smtClean="0">
              <a:latin typeface="Calibri" pitchFamily="34" charset="0"/>
              <a:cs typeface="Calibri" pitchFamily="34" charset="0"/>
            </a:endParaRPr>
          </a:p>
          <a:p>
            <a:pPr marL="82296" indent="0">
              <a:buNone/>
            </a:pPr>
            <a:endParaRPr lang="sr-Latn-RS" dirty="0">
              <a:latin typeface="Calibri" pitchFamily="34" charset="0"/>
              <a:cs typeface="Calibri" pitchFamily="34" charset="0"/>
            </a:endParaRPr>
          </a:p>
          <a:p>
            <a:endParaRPr lang="sr-Latn-RS" dirty="0" smtClean="0">
              <a:latin typeface="Calibri" pitchFamily="34" charset="0"/>
              <a:cs typeface="Calibri" pitchFamily="34" charset="0"/>
            </a:endParaRPr>
          </a:p>
          <a:p>
            <a:pPr marL="82296" indent="0">
              <a:buNone/>
            </a:pPr>
            <a:endParaRPr lang="en-US" dirty="0"/>
          </a:p>
        </p:txBody>
      </p:sp>
      <p:pic>
        <p:nvPicPr>
          <p:cNvPr id="614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1600" y="2438400"/>
            <a:ext cx="7400925" cy="39119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4097285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35608" y="228600"/>
            <a:ext cx="7498080" cy="6019800"/>
          </a:xfrm>
        </p:spPr>
        <p:txBody>
          <a:bodyPr>
            <a:normAutofit/>
          </a:bodyPr>
          <a:lstStyle/>
          <a:p>
            <a:pPr marL="82296" indent="0">
              <a:buNone/>
            </a:pPr>
            <a:r>
              <a:rPr lang="sr-Latn-RS" b="1" dirty="0" smtClean="0">
                <a:latin typeface="Calibri" pitchFamily="34" charset="0"/>
                <a:cs typeface="Calibri" pitchFamily="34" charset="0"/>
              </a:rPr>
              <a:t>Atenuacija</a:t>
            </a:r>
            <a:r>
              <a:rPr lang="sr-Latn-RS" dirty="0" smtClean="0">
                <a:latin typeface="Calibri" pitchFamily="34" charset="0"/>
                <a:cs typeface="Calibri" pitchFamily="34" charset="0"/>
              </a:rPr>
              <a:t> </a:t>
            </a:r>
            <a:r>
              <a:rPr lang="en-US" dirty="0" smtClean="0">
                <a:latin typeface="Calibri" pitchFamily="34" charset="0"/>
                <a:cs typeface="Calibri" pitchFamily="34" charset="0"/>
              </a:rPr>
              <a:t>je </a:t>
            </a:r>
            <a:r>
              <a:rPr lang="en-US" dirty="0" err="1">
                <a:latin typeface="Calibri" pitchFamily="34" charset="0"/>
                <a:cs typeface="Calibri" pitchFamily="34" charset="0"/>
              </a:rPr>
              <a:t>direktno</a:t>
            </a:r>
            <a:r>
              <a:rPr lang="en-US" dirty="0">
                <a:latin typeface="Calibri" pitchFamily="34" charset="0"/>
                <a:cs typeface="Calibri" pitchFamily="34" charset="0"/>
              </a:rPr>
              <a:t> </a:t>
            </a:r>
            <a:r>
              <a:rPr lang="en-US" dirty="0" err="1">
                <a:latin typeface="Calibri" pitchFamily="34" charset="0"/>
                <a:cs typeface="Calibri" pitchFamily="34" charset="0"/>
              </a:rPr>
              <a:t>proporcionalna</a:t>
            </a:r>
            <a:r>
              <a:rPr lang="en-US" dirty="0">
                <a:latin typeface="Calibri" pitchFamily="34" charset="0"/>
                <a:cs typeface="Calibri" pitchFamily="34" charset="0"/>
              </a:rPr>
              <a:t> </a:t>
            </a:r>
            <a:r>
              <a:rPr lang="en-US" dirty="0" err="1">
                <a:latin typeface="Calibri" pitchFamily="34" charset="0"/>
                <a:cs typeface="Calibri" pitchFamily="34" charset="0"/>
              </a:rPr>
              <a:t>frekvenciji</a:t>
            </a:r>
            <a:r>
              <a:rPr lang="en-US" dirty="0">
                <a:latin typeface="Calibri" pitchFamily="34" charset="0"/>
                <a:cs typeface="Calibri" pitchFamily="34" charset="0"/>
              </a:rPr>
              <a:t> i </a:t>
            </a:r>
            <a:r>
              <a:rPr lang="en-US" dirty="0" err="1">
                <a:latin typeface="Calibri" pitchFamily="34" charset="0"/>
                <a:cs typeface="Calibri" pitchFamily="34" charset="0"/>
              </a:rPr>
              <a:t>povećava</a:t>
            </a:r>
            <a:r>
              <a:rPr lang="en-US" dirty="0">
                <a:latin typeface="Calibri" pitchFamily="34" charset="0"/>
                <a:cs typeface="Calibri" pitchFamily="34" charset="0"/>
              </a:rPr>
              <a:t> se </a:t>
            </a:r>
            <a:r>
              <a:rPr lang="en-US" dirty="0" err="1">
                <a:latin typeface="Calibri" pitchFamily="34" charset="0"/>
                <a:cs typeface="Calibri" pitchFamily="34" charset="0"/>
              </a:rPr>
              <a:t>sa</a:t>
            </a:r>
            <a:r>
              <a:rPr lang="en-US" dirty="0">
                <a:latin typeface="Calibri" pitchFamily="34" charset="0"/>
                <a:cs typeface="Calibri" pitchFamily="34" charset="0"/>
              </a:rPr>
              <a:t> </a:t>
            </a:r>
            <a:r>
              <a:rPr lang="en-US" dirty="0" err="1">
                <a:latin typeface="Calibri" pitchFamily="34" charset="0"/>
                <a:cs typeface="Calibri" pitchFamily="34" charset="0"/>
              </a:rPr>
              <a:t>višim</a:t>
            </a:r>
            <a:r>
              <a:rPr lang="en-US" dirty="0">
                <a:latin typeface="Calibri" pitchFamily="34" charset="0"/>
                <a:cs typeface="Calibri" pitchFamily="34" charset="0"/>
              </a:rPr>
              <a:t> </a:t>
            </a:r>
            <a:r>
              <a:rPr lang="en-US" dirty="0" err="1">
                <a:latin typeface="Calibri" pitchFamily="34" charset="0"/>
                <a:cs typeface="Calibri" pitchFamily="34" charset="0"/>
              </a:rPr>
              <a:t>frekvencijama</a:t>
            </a:r>
            <a:r>
              <a:rPr lang="en-US" dirty="0">
                <a:latin typeface="Calibri" pitchFamily="34" charset="0"/>
                <a:cs typeface="Calibri" pitchFamily="34" charset="0"/>
              </a:rPr>
              <a:t> i </a:t>
            </a:r>
            <a:r>
              <a:rPr lang="en-US" dirty="0" err="1">
                <a:latin typeface="Calibri" pitchFamily="34" charset="0"/>
                <a:cs typeface="Calibri" pitchFamily="34" charset="0"/>
              </a:rPr>
              <a:t>dubinom</a:t>
            </a:r>
            <a:r>
              <a:rPr lang="en-US" dirty="0" smtClean="0">
                <a:latin typeface="Calibri" pitchFamily="34" charset="0"/>
                <a:cs typeface="Calibri" pitchFamily="34" charset="0"/>
              </a:rPr>
              <a:t>.</a:t>
            </a:r>
            <a:endParaRPr lang="sr-Latn-RS" dirty="0" smtClean="0">
              <a:latin typeface="Calibri" pitchFamily="34" charset="0"/>
              <a:cs typeface="Calibri" pitchFamily="34" charset="0"/>
            </a:endParaRPr>
          </a:p>
          <a:p>
            <a:pPr marL="82296" indent="0">
              <a:buNone/>
            </a:pPr>
            <a:endParaRPr lang="sr-Latn-RS" dirty="0">
              <a:latin typeface="Calibri" pitchFamily="34" charset="0"/>
              <a:cs typeface="Calibri" pitchFamily="34" charset="0"/>
            </a:endParaRPr>
          </a:p>
          <a:p>
            <a:r>
              <a:rPr lang="sr-Latn-RS" dirty="0" smtClean="0">
                <a:latin typeface="Calibri" pitchFamily="34" charset="0"/>
                <a:cs typeface="Calibri" pitchFamily="34" charset="0"/>
              </a:rPr>
              <a:t>Atenuacija</a:t>
            </a:r>
            <a:r>
              <a:rPr lang="en-US" dirty="0" smtClean="0">
                <a:latin typeface="Calibri" pitchFamily="34" charset="0"/>
                <a:cs typeface="Calibri" pitchFamily="34" charset="0"/>
              </a:rPr>
              <a:t> </a:t>
            </a:r>
            <a:r>
              <a:rPr lang="en-US" dirty="0" err="1">
                <a:latin typeface="Calibri" pitchFamily="34" charset="0"/>
                <a:cs typeface="Calibri" pitchFamily="34" charset="0"/>
              </a:rPr>
              <a:t>nastaje</a:t>
            </a:r>
            <a:r>
              <a:rPr lang="en-US" dirty="0">
                <a:latin typeface="Calibri" pitchFamily="34" charset="0"/>
                <a:cs typeface="Calibri" pitchFamily="34" charset="0"/>
              </a:rPr>
              <a:t> </a:t>
            </a:r>
            <a:r>
              <a:rPr lang="en-US" dirty="0" err="1">
                <a:latin typeface="Calibri" pitchFamily="34" charset="0"/>
                <a:cs typeface="Calibri" pitchFamily="34" charset="0"/>
              </a:rPr>
              <a:t>usled</a:t>
            </a:r>
            <a:r>
              <a:rPr lang="en-US" dirty="0" smtClean="0">
                <a:latin typeface="Calibri" pitchFamily="34" charset="0"/>
                <a:cs typeface="Calibri" pitchFamily="34" charset="0"/>
              </a:rPr>
              <a:t>:</a:t>
            </a:r>
            <a:endParaRPr lang="sr-Latn-RS" dirty="0" smtClean="0">
              <a:latin typeface="Calibri" pitchFamily="34" charset="0"/>
              <a:cs typeface="Calibri" pitchFamily="34" charset="0"/>
            </a:endParaRPr>
          </a:p>
          <a:p>
            <a:pPr>
              <a:buFont typeface="Wingdings" pitchFamily="2" charset="2"/>
              <a:buChar char="Ø"/>
            </a:pPr>
            <a:r>
              <a:rPr lang="sr-Latn-RS" b="1" dirty="0" smtClean="0">
                <a:latin typeface="Calibri" pitchFamily="34" charset="0"/>
                <a:cs typeface="Calibri" pitchFamily="34" charset="0"/>
              </a:rPr>
              <a:t>a</a:t>
            </a:r>
            <a:r>
              <a:rPr lang="en-US" b="1" dirty="0" err="1" smtClean="0">
                <a:latin typeface="Calibri" pitchFamily="34" charset="0"/>
                <a:cs typeface="Calibri" pitchFamily="34" charset="0"/>
              </a:rPr>
              <a:t>psorpcije</a:t>
            </a:r>
            <a:endParaRPr lang="sr-Latn-RS" b="1" dirty="0" smtClean="0">
              <a:latin typeface="Calibri" pitchFamily="34" charset="0"/>
              <a:cs typeface="Calibri" pitchFamily="34" charset="0"/>
            </a:endParaRPr>
          </a:p>
          <a:p>
            <a:pPr>
              <a:buFont typeface="Wingdings" pitchFamily="2" charset="2"/>
              <a:buChar char="Ø"/>
            </a:pPr>
            <a:r>
              <a:rPr lang="en-US" b="1" dirty="0" err="1">
                <a:latin typeface="Calibri" pitchFamily="34" charset="0"/>
                <a:cs typeface="Calibri" pitchFamily="34" charset="0"/>
              </a:rPr>
              <a:t>refleksije</a:t>
            </a:r>
            <a:endParaRPr lang="sr-Latn-RS" b="1" dirty="0">
              <a:latin typeface="Calibri" pitchFamily="34" charset="0"/>
              <a:cs typeface="Calibri" pitchFamily="34" charset="0"/>
            </a:endParaRPr>
          </a:p>
          <a:p>
            <a:pPr>
              <a:buFont typeface="Wingdings" pitchFamily="2" charset="2"/>
              <a:buChar char="Ø"/>
            </a:pPr>
            <a:r>
              <a:rPr lang="sr-Latn-RS" b="1" dirty="0" err="1">
                <a:latin typeface="Calibri" pitchFamily="34" charset="0"/>
                <a:cs typeface="Calibri" pitchFamily="34" charset="0"/>
              </a:rPr>
              <a:t>d</a:t>
            </a:r>
            <a:r>
              <a:rPr lang="en-US" b="1" dirty="0" err="1" smtClean="0">
                <a:latin typeface="Calibri" pitchFamily="34" charset="0"/>
                <a:cs typeface="Calibri" pitchFamily="34" charset="0"/>
              </a:rPr>
              <a:t>isperzije</a:t>
            </a:r>
            <a:endParaRPr lang="sr-Latn-RS" b="1" dirty="0" smtClean="0">
              <a:latin typeface="Calibri" pitchFamily="34" charset="0"/>
              <a:cs typeface="Calibri" pitchFamily="34" charset="0"/>
            </a:endParaRPr>
          </a:p>
          <a:p>
            <a:pPr>
              <a:buFont typeface="Wingdings" pitchFamily="2" charset="2"/>
              <a:buChar char="Ø"/>
            </a:pPr>
            <a:r>
              <a:rPr lang="en-US" b="1" dirty="0" err="1">
                <a:latin typeface="Calibri" pitchFamily="34" charset="0"/>
                <a:cs typeface="Calibri" pitchFamily="34" charset="0"/>
              </a:rPr>
              <a:t>refrakcije</a:t>
            </a:r>
            <a:r>
              <a:rPr lang="en-US" b="1" dirty="0">
                <a:latin typeface="Calibri" pitchFamily="34" charset="0"/>
                <a:cs typeface="Calibri" pitchFamily="34" charset="0"/>
              </a:rPr>
              <a:t> </a:t>
            </a:r>
            <a:endParaRPr lang="sr-Latn-RS" b="1" dirty="0" smtClean="0">
              <a:latin typeface="Calibri" pitchFamily="34" charset="0"/>
              <a:cs typeface="Calibri" pitchFamily="34" charset="0"/>
            </a:endParaRPr>
          </a:p>
          <a:p>
            <a:pPr>
              <a:buFont typeface="Wingdings" pitchFamily="2" charset="2"/>
              <a:buChar char="Ø"/>
            </a:pPr>
            <a:r>
              <a:rPr lang="en-US" b="1" dirty="0" err="1" smtClean="0">
                <a:latin typeface="Calibri" pitchFamily="34" charset="0"/>
                <a:cs typeface="Calibri" pitchFamily="34" charset="0"/>
              </a:rPr>
              <a:t>difrakcije</a:t>
            </a:r>
            <a:endParaRPr lang="en-US" b="1" dirty="0">
              <a:latin typeface="Calibri" pitchFamily="34" charset="0"/>
              <a:cs typeface="Calibri" pitchFamily="34" charset="0"/>
            </a:endParaRPr>
          </a:p>
          <a:p>
            <a:pPr>
              <a:buFont typeface="Wingdings" pitchFamily="2" charset="2"/>
              <a:buChar char="Ø"/>
            </a:pPr>
            <a:endParaRPr lang="sr-Latn-RS" sz="3800" b="1" dirty="0" smtClean="0">
              <a:latin typeface="Calibri" pitchFamily="34" charset="0"/>
              <a:cs typeface="Calibri" pitchFamily="34" charset="0"/>
            </a:endParaRPr>
          </a:p>
          <a:p>
            <a:pPr>
              <a:buFont typeface="Wingdings" pitchFamily="2" charset="2"/>
              <a:buChar char="Ø"/>
            </a:pPr>
            <a:endParaRPr lang="sr-Latn-RS" sz="3800" b="1" dirty="0">
              <a:latin typeface="Calibri" pitchFamily="34" charset="0"/>
              <a:cs typeface="Calibri" pitchFamily="34" charset="0"/>
            </a:endParaRPr>
          </a:p>
          <a:p>
            <a:pPr>
              <a:buFont typeface="Wingdings" pitchFamily="2" charset="2"/>
              <a:buChar char="Ø"/>
            </a:pPr>
            <a:endParaRPr lang="sr-Latn-RS" sz="3800" b="1" dirty="0" smtClean="0">
              <a:latin typeface="Calibri" pitchFamily="34" charset="0"/>
              <a:cs typeface="Calibri" pitchFamily="34" charset="0"/>
            </a:endParaRPr>
          </a:p>
          <a:p>
            <a:endParaRPr lang="sr-Latn-RS" sz="3800" b="1" dirty="0" smtClean="0">
              <a:latin typeface="Calibri" pitchFamily="34" charset="0"/>
              <a:cs typeface="Calibri" pitchFamily="34" charset="0"/>
            </a:endParaRPr>
          </a:p>
          <a:p>
            <a:endParaRPr lang="en-US" dirty="0"/>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04723" y="3200400"/>
            <a:ext cx="4879726" cy="30974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8407910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35608" y="381000"/>
            <a:ext cx="7498080" cy="5867400"/>
          </a:xfrm>
        </p:spPr>
        <p:txBody>
          <a:bodyPr>
            <a:normAutofit fontScale="92500" lnSpcReduction="10000"/>
          </a:bodyPr>
          <a:lstStyle/>
          <a:p>
            <a:r>
              <a:rPr lang="en-US" b="1" dirty="0" err="1">
                <a:latin typeface="Calibri" pitchFamily="34" charset="0"/>
                <a:cs typeface="Calibri" pitchFamily="34" charset="0"/>
              </a:rPr>
              <a:t>Apsorpcija</a:t>
            </a:r>
            <a:r>
              <a:rPr lang="en-US" b="1" dirty="0">
                <a:latin typeface="Calibri" pitchFamily="34" charset="0"/>
                <a:cs typeface="Calibri" pitchFamily="34" charset="0"/>
              </a:rPr>
              <a:t> </a:t>
            </a:r>
            <a:r>
              <a:rPr lang="en-US" dirty="0" err="1">
                <a:latin typeface="Calibri" pitchFamily="34" charset="0"/>
                <a:cs typeface="Calibri" pitchFamily="34" charset="0"/>
              </a:rPr>
              <a:t>predstavlja</a:t>
            </a:r>
            <a:r>
              <a:rPr lang="en-US" dirty="0">
                <a:latin typeface="Calibri" pitchFamily="34" charset="0"/>
                <a:cs typeface="Calibri" pitchFamily="34" charset="0"/>
              </a:rPr>
              <a:t> </a:t>
            </a:r>
            <a:r>
              <a:rPr lang="en-US" dirty="0" err="1">
                <a:latin typeface="Calibri" pitchFamily="34" charset="0"/>
                <a:cs typeface="Calibri" pitchFamily="34" charset="0"/>
              </a:rPr>
              <a:t>pretvaranje</a:t>
            </a:r>
            <a:r>
              <a:rPr lang="en-US" dirty="0">
                <a:latin typeface="Calibri" pitchFamily="34" charset="0"/>
                <a:cs typeface="Calibri" pitchFamily="34" charset="0"/>
              </a:rPr>
              <a:t> </a:t>
            </a:r>
            <a:r>
              <a:rPr lang="en-US" dirty="0" err="1">
                <a:latin typeface="Calibri" pitchFamily="34" charset="0"/>
                <a:cs typeface="Calibri" pitchFamily="34" charset="0"/>
              </a:rPr>
              <a:t>jednog</a:t>
            </a:r>
            <a:r>
              <a:rPr lang="en-US" dirty="0">
                <a:latin typeface="Calibri" pitchFamily="34" charset="0"/>
                <a:cs typeface="Calibri" pitchFamily="34" charset="0"/>
              </a:rPr>
              <a:t> </a:t>
            </a:r>
            <a:r>
              <a:rPr lang="en-US" dirty="0" err="1">
                <a:latin typeface="Calibri" pitchFamily="34" charset="0"/>
                <a:cs typeface="Calibri" pitchFamily="34" charset="0"/>
              </a:rPr>
              <a:t>dela</a:t>
            </a:r>
            <a:r>
              <a:rPr lang="en-US" dirty="0">
                <a:latin typeface="Calibri" pitchFamily="34" charset="0"/>
                <a:cs typeface="Calibri" pitchFamily="34" charset="0"/>
              </a:rPr>
              <a:t> </a:t>
            </a:r>
            <a:r>
              <a:rPr lang="en-US" dirty="0" err="1">
                <a:latin typeface="Calibri" pitchFamily="34" charset="0"/>
                <a:cs typeface="Calibri" pitchFamily="34" charset="0"/>
              </a:rPr>
              <a:t>energije</a:t>
            </a:r>
            <a:r>
              <a:rPr lang="en-US" dirty="0">
                <a:latin typeface="Calibri" pitchFamily="34" charset="0"/>
                <a:cs typeface="Calibri" pitchFamily="34" charset="0"/>
              </a:rPr>
              <a:t> </a:t>
            </a:r>
            <a:r>
              <a:rPr lang="en-US" dirty="0" err="1">
                <a:latin typeface="Calibri" pitchFamily="34" charset="0"/>
                <a:cs typeface="Calibri" pitchFamily="34" charset="0"/>
              </a:rPr>
              <a:t>ultrazvučnih</a:t>
            </a:r>
            <a:r>
              <a:rPr lang="en-US" dirty="0">
                <a:latin typeface="Calibri" pitchFamily="34" charset="0"/>
                <a:cs typeface="Calibri" pitchFamily="34" charset="0"/>
              </a:rPr>
              <a:t> </a:t>
            </a:r>
            <a:r>
              <a:rPr lang="en-US" dirty="0" err="1">
                <a:latin typeface="Calibri" pitchFamily="34" charset="0"/>
                <a:cs typeface="Calibri" pitchFamily="34" charset="0"/>
              </a:rPr>
              <a:t>talasa</a:t>
            </a:r>
            <a:r>
              <a:rPr lang="en-US" dirty="0">
                <a:latin typeface="Calibri" pitchFamily="34" charset="0"/>
                <a:cs typeface="Calibri" pitchFamily="34" charset="0"/>
              </a:rPr>
              <a:t> u </a:t>
            </a:r>
            <a:r>
              <a:rPr lang="en-US" dirty="0" err="1">
                <a:latin typeface="Calibri" pitchFamily="34" charset="0"/>
                <a:cs typeface="Calibri" pitchFamily="34" charset="0"/>
              </a:rPr>
              <a:t>toplotu</a:t>
            </a:r>
            <a:r>
              <a:rPr lang="en-US" dirty="0">
                <a:latin typeface="Calibri" pitchFamily="34" charset="0"/>
                <a:cs typeface="Calibri" pitchFamily="34" charset="0"/>
              </a:rPr>
              <a:t>. </a:t>
            </a:r>
            <a:endParaRPr lang="sr-Latn-RS" dirty="0" smtClean="0">
              <a:latin typeface="Calibri" pitchFamily="34" charset="0"/>
              <a:cs typeface="Calibri" pitchFamily="34" charset="0"/>
            </a:endParaRPr>
          </a:p>
          <a:p>
            <a:r>
              <a:rPr lang="sr-Latn-RS" b="1" dirty="0" err="1" smtClean="0">
                <a:latin typeface="Calibri" pitchFamily="34" charset="0"/>
                <a:cs typeface="Calibri" pitchFamily="34" charset="0"/>
              </a:rPr>
              <a:t>R</a:t>
            </a:r>
            <a:r>
              <a:rPr lang="en-US" b="1" dirty="0" err="1" smtClean="0">
                <a:latin typeface="Calibri" pitchFamily="34" charset="0"/>
                <a:cs typeface="Calibri" pitchFamily="34" charset="0"/>
              </a:rPr>
              <a:t>efrakcija</a:t>
            </a:r>
            <a:r>
              <a:rPr lang="en-US" b="1" dirty="0" smtClean="0">
                <a:latin typeface="Calibri" pitchFamily="34" charset="0"/>
                <a:cs typeface="Calibri" pitchFamily="34" charset="0"/>
              </a:rPr>
              <a:t> </a:t>
            </a:r>
            <a:r>
              <a:rPr lang="en-US" dirty="0" err="1">
                <a:latin typeface="Calibri" pitchFamily="34" charset="0"/>
                <a:cs typeface="Calibri" pitchFamily="34" charset="0"/>
              </a:rPr>
              <a:t>predstavlja</a:t>
            </a:r>
            <a:r>
              <a:rPr lang="en-US" dirty="0">
                <a:latin typeface="Calibri" pitchFamily="34" charset="0"/>
                <a:cs typeface="Calibri" pitchFamily="34" charset="0"/>
              </a:rPr>
              <a:t> </a:t>
            </a:r>
            <a:r>
              <a:rPr lang="en-US" dirty="0" err="1">
                <a:latin typeface="Calibri" pitchFamily="34" charset="0"/>
                <a:cs typeface="Calibri" pitchFamily="34" charset="0"/>
              </a:rPr>
              <a:t>prelamanje</a:t>
            </a:r>
            <a:r>
              <a:rPr lang="en-US" dirty="0">
                <a:latin typeface="Calibri" pitchFamily="34" charset="0"/>
                <a:cs typeface="Calibri" pitchFamily="34" charset="0"/>
              </a:rPr>
              <a:t> </a:t>
            </a:r>
            <a:r>
              <a:rPr lang="en-US" dirty="0" err="1">
                <a:latin typeface="Calibri" pitchFamily="34" charset="0"/>
                <a:cs typeface="Calibri" pitchFamily="34" charset="0"/>
              </a:rPr>
              <a:t>talasa</a:t>
            </a:r>
            <a:r>
              <a:rPr lang="en-US" dirty="0">
                <a:latin typeface="Calibri" pitchFamily="34" charset="0"/>
                <a:cs typeface="Calibri" pitchFamily="34" charset="0"/>
              </a:rPr>
              <a:t>, </a:t>
            </a:r>
            <a:r>
              <a:rPr lang="en-US" dirty="0" err="1">
                <a:latin typeface="Calibri" pitchFamily="34" charset="0"/>
                <a:cs typeface="Calibri" pitchFamily="34" charset="0"/>
              </a:rPr>
              <a:t>odnosno</a:t>
            </a:r>
            <a:r>
              <a:rPr lang="en-US" dirty="0">
                <a:latin typeface="Calibri" pitchFamily="34" charset="0"/>
                <a:cs typeface="Calibri" pitchFamily="34" charset="0"/>
              </a:rPr>
              <a:t> </a:t>
            </a:r>
            <a:r>
              <a:rPr lang="en-US" dirty="0" err="1">
                <a:latin typeface="Calibri" pitchFamily="34" charset="0"/>
                <a:cs typeface="Calibri" pitchFamily="34" charset="0"/>
              </a:rPr>
              <a:t>pojavu</a:t>
            </a:r>
            <a:r>
              <a:rPr lang="en-US" dirty="0">
                <a:latin typeface="Calibri" pitchFamily="34" charset="0"/>
                <a:cs typeface="Calibri" pitchFamily="34" charset="0"/>
              </a:rPr>
              <a:t> da u </a:t>
            </a:r>
            <a:r>
              <a:rPr lang="en-US" dirty="0" err="1">
                <a:latin typeface="Calibri" pitchFamily="34" charset="0"/>
                <a:cs typeface="Calibri" pitchFamily="34" charset="0"/>
              </a:rPr>
              <a:t>interakciji</a:t>
            </a:r>
            <a:r>
              <a:rPr lang="en-US" dirty="0">
                <a:latin typeface="Calibri" pitchFamily="34" charset="0"/>
                <a:cs typeface="Calibri" pitchFamily="34" charset="0"/>
              </a:rPr>
              <a:t> </a:t>
            </a:r>
            <a:r>
              <a:rPr lang="en-US" dirty="0" err="1">
                <a:latin typeface="Calibri" pitchFamily="34" charset="0"/>
                <a:cs typeface="Calibri" pitchFamily="34" charset="0"/>
              </a:rPr>
              <a:t>sa</a:t>
            </a:r>
            <a:r>
              <a:rPr lang="en-US" dirty="0">
                <a:latin typeface="Calibri" pitchFamily="34" charset="0"/>
                <a:cs typeface="Calibri" pitchFamily="34" charset="0"/>
              </a:rPr>
              <a:t> </a:t>
            </a:r>
            <a:r>
              <a:rPr lang="en-US" dirty="0" err="1">
                <a:latin typeface="Calibri" pitchFamily="34" charset="0"/>
                <a:cs typeface="Calibri" pitchFamily="34" charset="0"/>
              </a:rPr>
              <a:t>nekom</a:t>
            </a:r>
            <a:r>
              <a:rPr lang="en-US" dirty="0">
                <a:latin typeface="Calibri" pitchFamily="34" charset="0"/>
                <a:cs typeface="Calibri" pitchFamily="34" charset="0"/>
              </a:rPr>
              <a:t> </a:t>
            </a:r>
            <a:r>
              <a:rPr lang="en-US" dirty="0" err="1">
                <a:latin typeface="Calibri" pitchFamily="34" charset="0"/>
                <a:cs typeface="Calibri" pitchFamily="34" charset="0"/>
              </a:rPr>
              <a:t>površinom</a:t>
            </a:r>
            <a:r>
              <a:rPr lang="en-US" dirty="0">
                <a:latin typeface="Calibri" pitchFamily="34" charset="0"/>
                <a:cs typeface="Calibri" pitchFamily="34" charset="0"/>
              </a:rPr>
              <a:t> </a:t>
            </a:r>
            <a:r>
              <a:rPr lang="en-US" dirty="0" err="1">
                <a:latin typeface="Calibri" pitchFamily="34" charset="0"/>
                <a:cs typeface="Calibri" pitchFamily="34" charset="0"/>
              </a:rPr>
              <a:t>ultrazvučni</a:t>
            </a:r>
            <a:r>
              <a:rPr lang="en-US" dirty="0">
                <a:latin typeface="Calibri" pitchFamily="34" charset="0"/>
                <a:cs typeface="Calibri" pitchFamily="34" charset="0"/>
              </a:rPr>
              <a:t> </a:t>
            </a:r>
            <a:r>
              <a:rPr lang="en-US" dirty="0" err="1">
                <a:latin typeface="Calibri" pitchFamily="34" charset="0"/>
                <a:cs typeface="Calibri" pitchFamily="34" charset="0"/>
              </a:rPr>
              <a:t>talas</a:t>
            </a:r>
            <a:r>
              <a:rPr lang="en-US" dirty="0">
                <a:latin typeface="Calibri" pitchFamily="34" charset="0"/>
                <a:cs typeface="Calibri" pitchFamily="34" charset="0"/>
              </a:rPr>
              <a:t> </a:t>
            </a:r>
            <a:r>
              <a:rPr lang="en-US" dirty="0" err="1">
                <a:latin typeface="Calibri" pitchFamily="34" charset="0"/>
                <a:cs typeface="Calibri" pitchFamily="34" charset="0"/>
              </a:rPr>
              <a:t>menja</a:t>
            </a:r>
            <a:r>
              <a:rPr lang="en-US" dirty="0">
                <a:latin typeface="Calibri" pitchFamily="34" charset="0"/>
                <a:cs typeface="Calibri" pitchFamily="34" charset="0"/>
              </a:rPr>
              <a:t> </a:t>
            </a:r>
            <a:r>
              <a:rPr lang="en-US" dirty="0" err="1">
                <a:latin typeface="Calibri" pitchFamily="34" charset="0"/>
                <a:cs typeface="Calibri" pitchFamily="34" charset="0"/>
              </a:rPr>
              <a:t>ugao</a:t>
            </a:r>
            <a:r>
              <a:rPr lang="en-US" dirty="0">
                <a:latin typeface="Calibri" pitchFamily="34" charset="0"/>
                <a:cs typeface="Calibri" pitchFamily="34" charset="0"/>
              </a:rPr>
              <a:t> </a:t>
            </a:r>
            <a:r>
              <a:rPr lang="en-US" dirty="0" err="1">
                <a:latin typeface="Calibri" pitchFamily="34" charset="0"/>
                <a:cs typeface="Calibri" pitchFamily="34" charset="0"/>
              </a:rPr>
              <a:t>daljeg</a:t>
            </a:r>
            <a:r>
              <a:rPr lang="en-US" dirty="0">
                <a:latin typeface="Calibri" pitchFamily="34" charset="0"/>
                <a:cs typeface="Calibri" pitchFamily="34" charset="0"/>
              </a:rPr>
              <a:t> </a:t>
            </a:r>
            <a:r>
              <a:rPr lang="en-US" dirty="0" err="1" smtClean="0">
                <a:latin typeface="Calibri" pitchFamily="34" charset="0"/>
                <a:cs typeface="Calibri" pitchFamily="34" charset="0"/>
              </a:rPr>
              <a:t>prostiranja</a:t>
            </a:r>
            <a:r>
              <a:rPr lang="sr-Latn-RS" dirty="0" smtClean="0"/>
              <a:t>.</a:t>
            </a:r>
            <a:endParaRPr lang="sr-Latn-RS" dirty="0" smtClean="0">
              <a:latin typeface="Calibri" pitchFamily="34" charset="0"/>
              <a:cs typeface="Calibri" pitchFamily="34" charset="0"/>
            </a:endParaRPr>
          </a:p>
          <a:p>
            <a:r>
              <a:rPr lang="en-US" b="1" dirty="0" err="1" smtClean="0">
                <a:latin typeface="Calibri" pitchFamily="34" charset="0"/>
                <a:cs typeface="Calibri" pitchFamily="34" charset="0"/>
              </a:rPr>
              <a:t>Disperzija</a:t>
            </a:r>
            <a:r>
              <a:rPr lang="en-US" b="1" dirty="0" smtClean="0">
                <a:latin typeface="Calibri" pitchFamily="34" charset="0"/>
                <a:cs typeface="Calibri" pitchFamily="34" charset="0"/>
              </a:rPr>
              <a:t> </a:t>
            </a:r>
            <a:r>
              <a:rPr lang="en-US" dirty="0">
                <a:latin typeface="Calibri" pitchFamily="34" charset="0"/>
                <a:cs typeface="Calibri" pitchFamily="34" charset="0"/>
              </a:rPr>
              <a:t>je </a:t>
            </a:r>
            <a:r>
              <a:rPr lang="en-US" dirty="0" err="1">
                <a:latin typeface="Calibri" pitchFamily="34" charset="0"/>
                <a:cs typeface="Calibri" pitchFamily="34" charset="0"/>
              </a:rPr>
              <a:t>pojava</a:t>
            </a:r>
            <a:r>
              <a:rPr lang="en-US" dirty="0">
                <a:latin typeface="Calibri" pitchFamily="34" charset="0"/>
                <a:cs typeface="Calibri" pitchFamily="34" charset="0"/>
              </a:rPr>
              <a:t> </a:t>
            </a:r>
            <a:r>
              <a:rPr lang="en-US" dirty="0" err="1">
                <a:latin typeface="Calibri" pitchFamily="34" charset="0"/>
                <a:cs typeface="Calibri" pitchFamily="34" charset="0"/>
              </a:rPr>
              <a:t>pri</a:t>
            </a:r>
            <a:r>
              <a:rPr lang="en-US" dirty="0">
                <a:latin typeface="Calibri" pitchFamily="34" charset="0"/>
                <a:cs typeface="Calibri" pitchFamily="34" charset="0"/>
              </a:rPr>
              <a:t> </a:t>
            </a:r>
            <a:r>
              <a:rPr lang="en-US" dirty="0" err="1">
                <a:latin typeface="Calibri" pitchFamily="34" charset="0"/>
                <a:cs typeface="Calibri" pitchFamily="34" charset="0"/>
              </a:rPr>
              <a:t>kojoj</a:t>
            </a:r>
            <a:r>
              <a:rPr lang="en-US" dirty="0">
                <a:latin typeface="Calibri" pitchFamily="34" charset="0"/>
                <a:cs typeface="Calibri" pitchFamily="34" charset="0"/>
              </a:rPr>
              <a:t> se </a:t>
            </a:r>
            <a:r>
              <a:rPr lang="en-US" dirty="0" err="1">
                <a:latin typeface="Calibri" pitchFamily="34" charset="0"/>
                <a:cs typeface="Calibri" pitchFamily="34" charset="0"/>
              </a:rPr>
              <a:t>talasi</a:t>
            </a:r>
            <a:endParaRPr lang="en-US" dirty="0">
              <a:latin typeface="Calibri" pitchFamily="34" charset="0"/>
              <a:cs typeface="Calibri" pitchFamily="34" charset="0"/>
            </a:endParaRPr>
          </a:p>
          <a:p>
            <a:pPr marL="82296" indent="0">
              <a:buNone/>
            </a:pPr>
            <a:r>
              <a:rPr lang="sr-Latn-RS" dirty="0" smtClean="0">
                <a:latin typeface="Calibri" pitchFamily="34" charset="0"/>
                <a:cs typeface="Calibri" pitchFamily="34" charset="0"/>
              </a:rPr>
              <a:t>  </a:t>
            </a:r>
            <a:r>
              <a:rPr lang="en-US" dirty="0" err="1" smtClean="0">
                <a:latin typeface="Calibri" pitchFamily="34" charset="0"/>
                <a:cs typeface="Calibri" pitchFamily="34" charset="0"/>
              </a:rPr>
              <a:t>rasipaju</a:t>
            </a:r>
            <a:r>
              <a:rPr lang="en-US" dirty="0" smtClean="0">
                <a:latin typeface="Calibri" pitchFamily="34" charset="0"/>
                <a:cs typeface="Calibri" pitchFamily="34" charset="0"/>
              </a:rPr>
              <a:t> </a:t>
            </a:r>
            <a:r>
              <a:rPr lang="en-US" dirty="0">
                <a:latin typeface="Calibri" pitchFamily="34" charset="0"/>
                <a:cs typeface="Calibri" pitchFamily="34" charset="0"/>
              </a:rPr>
              <a:t>u </a:t>
            </a:r>
            <a:r>
              <a:rPr lang="en-US" dirty="0" err="1">
                <a:latin typeface="Calibri" pitchFamily="34" charset="0"/>
                <a:cs typeface="Calibri" pitchFamily="34" charset="0"/>
              </a:rPr>
              <a:t>razne</a:t>
            </a:r>
            <a:r>
              <a:rPr lang="en-US" dirty="0">
                <a:latin typeface="Calibri" pitchFamily="34" charset="0"/>
                <a:cs typeface="Calibri" pitchFamily="34" charset="0"/>
              </a:rPr>
              <a:t> </a:t>
            </a:r>
            <a:r>
              <a:rPr lang="en-US" dirty="0" err="1">
                <a:latin typeface="Calibri" pitchFamily="34" charset="0"/>
                <a:cs typeface="Calibri" pitchFamily="34" charset="0"/>
              </a:rPr>
              <a:t>pravce</a:t>
            </a:r>
            <a:r>
              <a:rPr lang="en-US" dirty="0">
                <a:latin typeface="Calibri" pitchFamily="34" charset="0"/>
                <a:cs typeface="Calibri" pitchFamily="34" charset="0"/>
              </a:rPr>
              <a:t>, </a:t>
            </a:r>
            <a:r>
              <a:rPr lang="en-US" dirty="0" err="1">
                <a:latin typeface="Calibri" pitchFamily="34" charset="0"/>
                <a:cs typeface="Calibri" pitchFamily="34" charset="0"/>
              </a:rPr>
              <a:t>pri</a:t>
            </a:r>
            <a:r>
              <a:rPr lang="en-US" dirty="0">
                <a:latin typeface="Calibri" pitchFamily="34" charset="0"/>
                <a:cs typeface="Calibri" pitchFamily="34" charset="0"/>
              </a:rPr>
              <a:t> </a:t>
            </a:r>
            <a:r>
              <a:rPr lang="en-US" dirty="0" err="1">
                <a:latin typeface="Calibri" pitchFamily="34" charset="0"/>
                <a:cs typeface="Calibri" pitchFamily="34" charset="0"/>
              </a:rPr>
              <a:t>odbijanju</a:t>
            </a:r>
            <a:r>
              <a:rPr lang="en-US" dirty="0">
                <a:latin typeface="Calibri" pitchFamily="34" charset="0"/>
                <a:cs typeface="Calibri" pitchFamily="34" charset="0"/>
              </a:rPr>
              <a:t> </a:t>
            </a:r>
            <a:r>
              <a:rPr lang="en-US" dirty="0" smtClean="0">
                <a:latin typeface="Calibri" pitchFamily="34" charset="0"/>
                <a:cs typeface="Calibri" pitchFamily="34" charset="0"/>
              </a:rPr>
              <a:t>o</a:t>
            </a:r>
            <a:r>
              <a:rPr lang="sr-Latn-RS" dirty="0" smtClean="0">
                <a:latin typeface="Calibri" pitchFamily="34" charset="0"/>
                <a:cs typeface="Calibri" pitchFamily="34" charset="0"/>
              </a:rPr>
              <a:t>d</a:t>
            </a:r>
          </a:p>
          <a:p>
            <a:pPr marL="82296" indent="0">
              <a:buNone/>
            </a:pPr>
            <a:r>
              <a:rPr lang="sr-Latn-RS" dirty="0">
                <a:latin typeface="Calibri" pitchFamily="34" charset="0"/>
                <a:cs typeface="Calibri" pitchFamily="34" charset="0"/>
              </a:rPr>
              <a:t> </a:t>
            </a:r>
            <a:r>
              <a:rPr lang="sr-Latn-RS" dirty="0" smtClean="0">
                <a:latin typeface="Calibri" pitchFamily="34" charset="0"/>
                <a:cs typeface="Calibri" pitchFamily="34" charset="0"/>
              </a:rPr>
              <a:t> </a:t>
            </a:r>
            <a:r>
              <a:rPr lang="en-US" dirty="0" err="1" smtClean="0">
                <a:latin typeface="Calibri" pitchFamily="34" charset="0"/>
                <a:cs typeface="Calibri" pitchFamily="34" charset="0"/>
              </a:rPr>
              <a:t>nepravilne</a:t>
            </a:r>
            <a:r>
              <a:rPr lang="en-US" dirty="0" smtClean="0">
                <a:latin typeface="Calibri" pitchFamily="34" charset="0"/>
                <a:cs typeface="Calibri" pitchFamily="34" charset="0"/>
              </a:rPr>
              <a:t> </a:t>
            </a:r>
            <a:r>
              <a:rPr lang="en-US" dirty="0" err="1">
                <a:latin typeface="Calibri" pitchFamily="34" charset="0"/>
                <a:cs typeface="Calibri" pitchFamily="34" charset="0"/>
              </a:rPr>
              <a:t>površine</a:t>
            </a:r>
            <a:r>
              <a:rPr lang="en-US" dirty="0">
                <a:latin typeface="Calibri" pitchFamily="34" charset="0"/>
                <a:cs typeface="Calibri" pitchFamily="34" charset="0"/>
              </a:rPr>
              <a:t>. </a:t>
            </a:r>
            <a:endParaRPr lang="sr-Latn-RS" dirty="0" smtClean="0">
              <a:latin typeface="Calibri" pitchFamily="34" charset="0"/>
              <a:cs typeface="Calibri" pitchFamily="34" charset="0"/>
            </a:endParaRPr>
          </a:p>
          <a:p>
            <a:r>
              <a:rPr lang="en-US" b="1" dirty="0" err="1">
                <a:latin typeface="Calibri" pitchFamily="34" charset="0"/>
                <a:cs typeface="Calibri" pitchFamily="34" charset="0"/>
              </a:rPr>
              <a:t>Difrakcija</a:t>
            </a:r>
            <a:r>
              <a:rPr lang="en-US" dirty="0">
                <a:latin typeface="Calibri" pitchFamily="34" charset="0"/>
                <a:cs typeface="Calibri" pitchFamily="34" charset="0"/>
              </a:rPr>
              <a:t> je </a:t>
            </a:r>
            <a:r>
              <a:rPr lang="en-US" dirty="0" err="1">
                <a:latin typeface="Calibri" pitchFamily="34" charset="0"/>
                <a:cs typeface="Calibri" pitchFamily="34" charset="0"/>
              </a:rPr>
              <a:t>pojava</a:t>
            </a:r>
            <a:r>
              <a:rPr lang="en-US" dirty="0">
                <a:latin typeface="Calibri" pitchFamily="34" charset="0"/>
                <a:cs typeface="Calibri" pitchFamily="34" charset="0"/>
              </a:rPr>
              <a:t> </a:t>
            </a:r>
            <a:r>
              <a:rPr lang="en-US" dirty="0" err="1">
                <a:latin typeface="Calibri" pitchFamily="34" charset="0"/>
                <a:cs typeface="Calibri" pitchFamily="34" charset="0"/>
              </a:rPr>
              <a:t>skretanja</a:t>
            </a:r>
            <a:r>
              <a:rPr lang="en-US" dirty="0">
                <a:latin typeface="Calibri" pitchFamily="34" charset="0"/>
                <a:cs typeface="Calibri" pitchFamily="34" charset="0"/>
              </a:rPr>
              <a:t> </a:t>
            </a:r>
            <a:r>
              <a:rPr lang="en-US" dirty="0" err="1">
                <a:latin typeface="Calibri" pitchFamily="34" charset="0"/>
                <a:cs typeface="Calibri" pitchFamily="34" charset="0"/>
              </a:rPr>
              <a:t>svetlosnih</a:t>
            </a:r>
            <a:r>
              <a:rPr lang="en-US" dirty="0">
                <a:latin typeface="Calibri" pitchFamily="34" charset="0"/>
                <a:cs typeface="Calibri" pitchFamily="34" charset="0"/>
              </a:rPr>
              <a:t> </a:t>
            </a:r>
            <a:r>
              <a:rPr lang="en-US" dirty="0" err="1">
                <a:latin typeface="Calibri" pitchFamily="34" charset="0"/>
                <a:cs typeface="Calibri" pitchFamily="34" charset="0"/>
              </a:rPr>
              <a:t>zraka</a:t>
            </a:r>
            <a:r>
              <a:rPr lang="en-US" dirty="0">
                <a:latin typeface="Calibri" pitchFamily="34" charset="0"/>
                <a:cs typeface="Calibri" pitchFamily="34" charset="0"/>
              </a:rPr>
              <a:t> </a:t>
            </a:r>
            <a:r>
              <a:rPr lang="en-US" dirty="0" err="1">
                <a:latin typeface="Calibri" pitchFamily="34" charset="0"/>
                <a:cs typeface="Calibri" pitchFamily="34" charset="0"/>
              </a:rPr>
              <a:t>sa</a:t>
            </a:r>
            <a:r>
              <a:rPr lang="en-US" dirty="0">
                <a:latin typeface="Calibri" pitchFamily="34" charset="0"/>
                <a:cs typeface="Calibri" pitchFamily="34" charset="0"/>
              </a:rPr>
              <a:t> </a:t>
            </a:r>
            <a:r>
              <a:rPr lang="en-US" dirty="0" err="1">
                <a:latin typeface="Calibri" pitchFamily="34" charset="0"/>
                <a:cs typeface="Calibri" pitchFamily="34" charset="0"/>
              </a:rPr>
              <a:t>pravolinijske</a:t>
            </a:r>
            <a:r>
              <a:rPr lang="en-US" dirty="0">
                <a:latin typeface="Calibri" pitchFamily="34" charset="0"/>
                <a:cs typeface="Calibri" pitchFamily="34" charset="0"/>
              </a:rPr>
              <a:t> </a:t>
            </a:r>
            <a:r>
              <a:rPr lang="en-US" dirty="0" err="1">
                <a:latin typeface="Calibri" pitchFamily="34" charset="0"/>
                <a:cs typeface="Calibri" pitchFamily="34" charset="0"/>
              </a:rPr>
              <a:t>putanje</a:t>
            </a:r>
            <a:r>
              <a:rPr lang="en-US" dirty="0">
                <a:latin typeface="Calibri" pitchFamily="34" charset="0"/>
                <a:cs typeface="Calibri" pitchFamily="34" charset="0"/>
              </a:rPr>
              <a:t> </a:t>
            </a:r>
            <a:r>
              <a:rPr lang="en-US" dirty="0" err="1">
                <a:latin typeface="Calibri" pitchFamily="34" charset="0"/>
                <a:cs typeface="Calibri" pitchFamily="34" charset="0"/>
              </a:rPr>
              <a:t>pri</a:t>
            </a:r>
            <a:r>
              <a:rPr lang="en-US" dirty="0">
                <a:latin typeface="Calibri" pitchFamily="34" charset="0"/>
                <a:cs typeface="Calibri" pitchFamily="34" charset="0"/>
              </a:rPr>
              <a:t> </a:t>
            </a:r>
            <a:r>
              <a:rPr lang="en-US" dirty="0" err="1">
                <a:latin typeface="Calibri" pitchFamily="34" charset="0"/>
                <a:cs typeface="Calibri" pitchFamily="34" charset="0"/>
              </a:rPr>
              <a:t>nailasku</a:t>
            </a:r>
            <a:r>
              <a:rPr lang="en-US" dirty="0">
                <a:latin typeface="Calibri" pitchFamily="34" charset="0"/>
                <a:cs typeface="Calibri" pitchFamily="34" charset="0"/>
              </a:rPr>
              <a:t> </a:t>
            </a:r>
            <a:r>
              <a:rPr lang="en-US" dirty="0" err="1">
                <a:latin typeface="Calibri" pitchFamily="34" charset="0"/>
                <a:cs typeface="Calibri" pitchFamily="34" charset="0"/>
              </a:rPr>
              <a:t>na</a:t>
            </a:r>
            <a:r>
              <a:rPr lang="en-US" dirty="0">
                <a:latin typeface="Calibri" pitchFamily="34" charset="0"/>
                <a:cs typeface="Calibri" pitchFamily="34" charset="0"/>
              </a:rPr>
              <a:t> </a:t>
            </a:r>
            <a:r>
              <a:rPr lang="en-US" dirty="0" err="1">
                <a:latin typeface="Calibri" pitchFamily="34" charset="0"/>
                <a:cs typeface="Calibri" pitchFamily="34" charset="0"/>
              </a:rPr>
              <a:t>prepreke</a:t>
            </a:r>
            <a:r>
              <a:rPr lang="en-US" dirty="0">
                <a:latin typeface="Calibri" pitchFamily="34" charset="0"/>
                <a:cs typeface="Calibri" pitchFamily="34" charset="0"/>
              </a:rPr>
              <a:t> </a:t>
            </a:r>
            <a:r>
              <a:rPr lang="en-US" dirty="0" err="1">
                <a:latin typeface="Calibri" pitchFamily="34" charset="0"/>
                <a:cs typeface="Calibri" pitchFamily="34" charset="0"/>
              </a:rPr>
              <a:t>malih</a:t>
            </a:r>
            <a:r>
              <a:rPr lang="en-US" dirty="0">
                <a:latin typeface="Calibri" pitchFamily="34" charset="0"/>
                <a:cs typeface="Calibri" pitchFamily="34" charset="0"/>
              </a:rPr>
              <a:t> </a:t>
            </a:r>
            <a:r>
              <a:rPr lang="en-US" dirty="0" err="1">
                <a:latin typeface="Calibri" pitchFamily="34" charset="0"/>
                <a:cs typeface="Calibri" pitchFamily="34" charset="0"/>
              </a:rPr>
              <a:t>dimenzija</a:t>
            </a:r>
            <a:r>
              <a:rPr lang="en-US" dirty="0">
                <a:latin typeface="Calibri" pitchFamily="34" charset="0"/>
                <a:cs typeface="Calibri" pitchFamily="34" charset="0"/>
              </a:rPr>
              <a:t> </a:t>
            </a:r>
            <a:r>
              <a:rPr lang="en-US" dirty="0" err="1">
                <a:latin typeface="Calibri" pitchFamily="34" charset="0"/>
                <a:cs typeface="Calibri" pitchFamily="34" charset="0"/>
              </a:rPr>
              <a:t>reda</a:t>
            </a:r>
            <a:r>
              <a:rPr lang="en-US" dirty="0">
                <a:latin typeface="Calibri" pitchFamily="34" charset="0"/>
                <a:cs typeface="Calibri" pitchFamily="34" charset="0"/>
              </a:rPr>
              <a:t> </a:t>
            </a:r>
            <a:r>
              <a:rPr lang="en-US" dirty="0" err="1">
                <a:latin typeface="Calibri" pitchFamily="34" charset="0"/>
                <a:cs typeface="Calibri" pitchFamily="34" charset="0"/>
              </a:rPr>
              <a:t>talasne</a:t>
            </a:r>
            <a:r>
              <a:rPr lang="en-US" dirty="0">
                <a:latin typeface="Calibri" pitchFamily="34" charset="0"/>
                <a:cs typeface="Calibri" pitchFamily="34" charset="0"/>
              </a:rPr>
              <a:t> </a:t>
            </a:r>
            <a:r>
              <a:rPr lang="en-US" dirty="0" err="1">
                <a:latin typeface="Calibri" pitchFamily="34" charset="0"/>
                <a:cs typeface="Calibri" pitchFamily="34" charset="0"/>
              </a:rPr>
              <a:t>dužine</a:t>
            </a:r>
            <a:r>
              <a:rPr lang="en-US" dirty="0">
                <a:latin typeface="Calibri" pitchFamily="34" charset="0"/>
                <a:cs typeface="Calibri" pitchFamily="34" charset="0"/>
              </a:rPr>
              <a:t> </a:t>
            </a:r>
            <a:r>
              <a:rPr lang="en-US" dirty="0" err="1">
                <a:latin typeface="Calibri" pitchFamily="34" charset="0"/>
                <a:cs typeface="Calibri" pitchFamily="34" charset="0"/>
              </a:rPr>
              <a:t>svetlosti</a:t>
            </a:r>
            <a:r>
              <a:rPr lang="en-US" dirty="0" smtClean="0">
                <a:latin typeface="Calibri" pitchFamily="34" charset="0"/>
                <a:cs typeface="Calibri" pitchFamily="34" charset="0"/>
              </a:rPr>
              <a:t>.</a:t>
            </a:r>
            <a:endParaRPr lang="sr-Latn-RS" dirty="0" smtClean="0">
              <a:latin typeface="Calibri" pitchFamily="34" charset="0"/>
              <a:cs typeface="Calibri" pitchFamily="34" charset="0"/>
            </a:endParaRPr>
          </a:p>
          <a:p>
            <a:endParaRPr lang="sr-Latn-RS" sz="2800" dirty="0" smtClean="0">
              <a:latin typeface="Calibri" pitchFamily="34" charset="0"/>
              <a:cs typeface="Calibri" pitchFamily="34" charset="0"/>
            </a:endParaRPr>
          </a:p>
        </p:txBody>
      </p:sp>
    </p:spTree>
    <p:extLst>
      <p:ext uri="{BB962C8B-B14F-4D97-AF65-F5344CB8AC3E}">
        <p14:creationId xmlns:p14="http://schemas.microsoft.com/office/powerpoint/2010/main" val="118264374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idx="1"/>
          </p:nvPr>
        </p:nvSpPr>
        <p:spPr>
          <a:xfrm>
            <a:off x="1435100" y="457200"/>
            <a:ext cx="7499350" cy="5791200"/>
          </a:xfrm>
        </p:spPr>
        <p:txBody>
          <a:bodyPr>
            <a:normAutofit/>
          </a:bodyPr>
          <a:lstStyle/>
          <a:p>
            <a:r>
              <a:rPr lang="pl-PL" b="1" dirty="0" smtClean="0">
                <a:latin typeface="Calibri" pitchFamily="34" charset="0"/>
                <a:cs typeface="Calibri" pitchFamily="34" charset="0"/>
              </a:rPr>
              <a:t>Refleksija </a:t>
            </a:r>
            <a:r>
              <a:rPr lang="pl-PL" dirty="0">
                <a:latin typeface="Calibri" pitchFamily="34" charset="0"/>
                <a:cs typeface="Calibri" pitchFamily="34" charset="0"/>
              </a:rPr>
              <a:t>se odnosi na odbijanje </a:t>
            </a:r>
            <a:r>
              <a:rPr lang="pl-PL" dirty="0" smtClean="0">
                <a:latin typeface="Calibri" pitchFamily="34" charset="0"/>
                <a:cs typeface="Calibri" pitchFamily="34" charset="0"/>
              </a:rPr>
              <a:t>talasa</a:t>
            </a:r>
          </a:p>
          <a:p>
            <a:r>
              <a:rPr lang="en-US" dirty="0" err="1">
                <a:latin typeface="Calibri" pitchFamily="34" charset="0"/>
                <a:cs typeface="Calibri" pitchFamily="34" charset="0"/>
              </a:rPr>
              <a:t>Refleksija</a:t>
            </a:r>
            <a:r>
              <a:rPr lang="en-US" dirty="0">
                <a:latin typeface="Calibri" pitchFamily="34" charset="0"/>
                <a:cs typeface="Calibri" pitchFamily="34" charset="0"/>
              </a:rPr>
              <a:t> </a:t>
            </a:r>
            <a:r>
              <a:rPr lang="en-US" dirty="0" err="1">
                <a:latin typeface="Calibri" pitchFamily="34" charset="0"/>
                <a:cs typeface="Calibri" pitchFamily="34" charset="0"/>
              </a:rPr>
              <a:t>ultrazvučnih</a:t>
            </a:r>
            <a:r>
              <a:rPr lang="en-US" dirty="0">
                <a:latin typeface="Calibri" pitchFamily="34" charset="0"/>
                <a:cs typeface="Calibri" pitchFamily="34" charset="0"/>
              </a:rPr>
              <a:t> </a:t>
            </a:r>
            <a:r>
              <a:rPr lang="en-US" dirty="0" err="1">
                <a:latin typeface="Calibri" pitchFamily="34" charset="0"/>
                <a:cs typeface="Calibri" pitchFamily="34" charset="0"/>
              </a:rPr>
              <a:t>talasa</a:t>
            </a:r>
            <a:r>
              <a:rPr lang="en-US" dirty="0">
                <a:latin typeface="Calibri" pitchFamily="34" charset="0"/>
                <a:cs typeface="Calibri" pitchFamily="34" charset="0"/>
              </a:rPr>
              <a:t> </a:t>
            </a:r>
            <a:r>
              <a:rPr lang="en-US" dirty="0" err="1">
                <a:latin typeface="Calibri" pitchFamily="34" charset="0"/>
                <a:cs typeface="Calibri" pitchFamily="34" charset="0"/>
              </a:rPr>
              <a:t>pri</a:t>
            </a:r>
            <a:r>
              <a:rPr lang="en-US" dirty="0">
                <a:latin typeface="Calibri" pitchFamily="34" charset="0"/>
                <a:cs typeface="Calibri" pitchFamily="34" charset="0"/>
              </a:rPr>
              <a:t> </a:t>
            </a:r>
            <a:r>
              <a:rPr lang="en-US" dirty="0" err="1">
                <a:latin typeface="Calibri" pitchFamily="34" charset="0"/>
                <a:cs typeface="Calibri" pitchFamily="34" charset="0"/>
              </a:rPr>
              <a:t>njihovoj</a:t>
            </a:r>
            <a:r>
              <a:rPr lang="en-US" dirty="0">
                <a:latin typeface="Calibri" pitchFamily="34" charset="0"/>
                <a:cs typeface="Calibri" pitchFamily="34" charset="0"/>
              </a:rPr>
              <a:t> </a:t>
            </a:r>
            <a:r>
              <a:rPr lang="en-US" dirty="0" err="1">
                <a:latin typeface="Calibri" pitchFamily="34" charset="0"/>
                <a:cs typeface="Calibri" pitchFamily="34" charset="0"/>
              </a:rPr>
              <a:t>interakciji</a:t>
            </a:r>
            <a:r>
              <a:rPr lang="en-US" dirty="0">
                <a:latin typeface="Calibri" pitchFamily="34" charset="0"/>
                <a:cs typeface="Calibri" pitchFamily="34" charset="0"/>
              </a:rPr>
              <a:t> </a:t>
            </a:r>
            <a:r>
              <a:rPr lang="en-US" dirty="0" err="1">
                <a:latin typeface="Calibri" pitchFamily="34" charset="0"/>
                <a:cs typeface="Calibri" pitchFamily="34" charset="0"/>
              </a:rPr>
              <a:t>sa</a:t>
            </a:r>
            <a:r>
              <a:rPr lang="en-US" dirty="0">
                <a:latin typeface="Calibri" pitchFamily="34" charset="0"/>
                <a:cs typeface="Calibri" pitchFamily="34" charset="0"/>
              </a:rPr>
              <a:t> </a:t>
            </a:r>
            <a:r>
              <a:rPr lang="en-US" dirty="0" err="1">
                <a:latin typeface="Calibri" pitchFamily="34" charset="0"/>
                <a:cs typeface="Calibri" pitchFamily="34" charset="0"/>
              </a:rPr>
              <a:t>tkivima</a:t>
            </a:r>
            <a:r>
              <a:rPr lang="en-US" dirty="0">
                <a:latin typeface="Calibri" pitchFamily="34" charset="0"/>
                <a:cs typeface="Calibri" pitchFamily="34" charset="0"/>
              </a:rPr>
              <a:t> je </a:t>
            </a:r>
            <a:r>
              <a:rPr lang="en-US" dirty="0" err="1">
                <a:latin typeface="Calibri" pitchFamily="34" charset="0"/>
                <a:cs typeface="Calibri" pitchFamily="34" charset="0"/>
              </a:rPr>
              <a:t>odgovorna</a:t>
            </a:r>
            <a:r>
              <a:rPr lang="en-US" dirty="0">
                <a:latin typeface="Calibri" pitchFamily="34" charset="0"/>
                <a:cs typeface="Calibri" pitchFamily="34" charset="0"/>
              </a:rPr>
              <a:t> </a:t>
            </a:r>
            <a:r>
              <a:rPr lang="en-US" dirty="0" err="1">
                <a:latin typeface="Calibri" pitchFamily="34" charset="0"/>
                <a:cs typeface="Calibri" pitchFamily="34" charset="0"/>
              </a:rPr>
              <a:t>za</a:t>
            </a:r>
            <a:r>
              <a:rPr lang="en-US" dirty="0">
                <a:latin typeface="Calibri" pitchFamily="34" charset="0"/>
                <a:cs typeface="Calibri" pitchFamily="34" charset="0"/>
              </a:rPr>
              <a:t> </a:t>
            </a:r>
            <a:r>
              <a:rPr lang="en-US" dirty="0" err="1">
                <a:latin typeface="Calibri" pitchFamily="34" charset="0"/>
                <a:cs typeface="Calibri" pitchFamily="34" charset="0"/>
              </a:rPr>
              <a:t>nastanak</a:t>
            </a:r>
            <a:r>
              <a:rPr lang="en-US" dirty="0">
                <a:latin typeface="Calibri" pitchFamily="34" charset="0"/>
                <a:cs typeface="Calibri" pitchFamily="34" charset="0"/>
              </a:rPr>
              <a:t> </a:t>
            </a:r>
            <a:r>
              <a:rPr lang="en-US" dirty="0" err="1">
                <a:latin typeface="Calibri" pitchFamily="34" charset="0"/>
                <a:cs typeface="Calibri" pitchFamily="34" charset="0"/>
              </a:rPr>
              <a:t>ultrazvučne</a:t>
            </a:r>
            <a:r>
              <a:rPr lang="en-US" dirty="0">
                <a:latin typeface="Calibri" pitchFamily="34" charset="0"/>
                <a:cs typeface="Calibri" pitchFamily="34" charset="0"/>
              </a:rPr>
              <a:t> </a:t>
            </a:r>
            <a:r>
              <a:rPr lang="en-US" dirty="0" err="1">
                <a:latin typeface="Calibri" pitchFamily="34" charset="0"/>
                <a:cs typeface="Calibri" pitchFamily="34" charset="0"/>
              </a:rPr>
              <a:t>slike</a:t>
            </a:r>
            <a:r>
              <a:rPr lang="en-US" dirty="0">
                <a:latin typeface="Calibri" pitchFamily="34" charset="0"/>
                <a:cs typeface="Calibri" pitchFamily="34" charset="0"/>
              </a:rPr>
              <a:t>. </a:t>
            </a:r>
            <a:endParaRPr lang="sr-Latn-RS" dirty="0" smtClean="0">
              <a:latin typeface="Calibri" pitchFamily="34" charset="0"/>
              <a:cs typeface="Calibri" pitchFamily="34" charset="0"/>
            </a:endParaRPr>
          </a:p>
          <a:p>
            <a:endParaRPr lang="en-US" dirty="0"/>
          </a:p>
        </p:txBody>
      </p:sp>
      <p:pic>
        <p:nvPicPr>
          <p:cNvPr id="922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4600" y="2819400"/>
            <a:ext cx="4953000" cy="37099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2122149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35608" y="685800"/>
            <a:ext cx="7498080" cy="5562600"/>
          </a:xfrm>
        </p:spPr>
        <p:txBody>
          <a:bodyPr/>
          <a:lstStyle/>
          <a:p>
            <a:r>
              <a:rPr lang="vi-VN" dirty="0">
                <a:latin typeface="Calibri" pitchFamily="34" charset="0"/>
                <a:cs typeface="Calibri" pitchFamily="34" charset="0"/>
              </a:rPr>
              <a:t>Na granici dva medijuma koji imaju različit akustični otpor, deo energije će se reflektovati, a drugi deo prelomiti u drugi medijum sa novom brzinom i novom talasnom dužinom</a:t>
            </a:r>
            <a:r>
              <a:rPr lang="vi-VN" dirty="0" smtClean="0">
                <a:latin typeface="Calibri" pitchFamily="34" charset="0"/>
                <a:cs typeface="Calibri" pitchFamily="34" charset="0"/>
              </a:rPr>
              <a:t>.</a:t>
            </a:r>
            <a:endParaRPr lang="sr-Latn-RS" dirty="0" smtClean="0">
              <a:latin typeface="Calibri" pitchFamily="34" charset="0"/>
              <a:cs typeface="Calibri" pitchFamily="34" charset="0"/>
            </a:endParaRPr>
          </a:p>
          <a:p>
            <a:endParaRPr lang="sr-Latn-RS" dirty="0">
              <a:latin typeface="Calibri" pitchFamily="34" charset="0"/>
              <a:cs typeface="Calibri" pitchFamily="34" charset="0"/>
            </a:endParaRPr>
          </a:p>
          <a:p>
            <a:r>
              <a:rPr lang="vi-VN" dirty="0" smtClean="0">
                <a:latin typeface="Calibri" pitchFamily="34" charset="0"/>
                <a:cs typeface="Calibri" pitchFamily="34" charset="0"/>
              </a:rPr>
              <a:t> </a:t>
            </a:r>
            <a:r>
              <a:rPr lang="vi-VN" dirty="0">
                <a:latin typeface="Calibri" pitchFamily="34" charset="0"/>
                <a:cs typeface="Calibri" pitchFamily="34" charset="0"/>
              </a:rPr>
              <a:t>Ako se impuls ponovljeno šalje kroz neko tkivo, a reflektovani deo kontinuirano registruje, dobija se slika granične površine između dva medijuma.</a:t>
            </a:r>
            <a:endParaRPr lang="en-US" dirty="0">
              <a:latin typeface="Calibri" pitchFamily="34" charset="0"/>
              <a:cs typeface="Calibri" pitchFamily="34" charset="0"/>
            </a:endParaRPr>
          </a:p>
          <a:p>
            <a:endParaRPr lang="en-US" dirty="0"/>
          </a:p>
        </p:txBody>
      </p:sp>
    </p:spTree>
    <p:extLst>
      <p:ext uri="{BB962C8B-B14F-4D97-AF65-F5344CB8AC3E}">
        <p14:creationId xmlns:p14="http://schemas.microsoft.com/office/powerpoint/2010/main" val="171464034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0" y="228600"/>
            <a:ext cx="7498080" cy="1143000"/>
          </a:xfrm>
        </p:spPr>
        <p:txBody>
          <a:bodyPr/>
          <a:lstStyle/>
          <a:p>
            <a:r>
              <a:rPr lang="sr-Latn-RS" dirty="0" smtClean="0">
                <a:latin typeface="Calibri" pitchFamily="34" charset="0"/>
                <a:cs typeface="Calibri" pitchFamily="34" charset="0"/>
              </a:rPr>
              <a:t>Podela zvučnih talasa</a:t>
            </a:r>
            <a:endParaRPr lang="en-US" dirty="0">
              <a:latin typeface="Calibri" pitchFamily="34" charset="0"/>
              <a:cs typeface="Calibri" pitchFamily="34" charset="0"/>
            </a:endParaRPr>
          </a:p>
        </p:txBody>
      </p:sp>
      <p:sp>
        <p:nvSpPr>
          <p:cNvPr id="3" name="Content Placeholder 2"/>
          <p:cNvSpPr>
            <a:spLocks noGrp="1"/>
          </p:cNvSpPr>
          <p:nvPr>
            <p:ph idx="1"/>
          </p:nvPr>
        </p:nvSpPr>
        <p:spPr>
          <a:xfrm>
            <a:off x="1435608" y="1219200"/>
            <a:ext cx="7498080" cy="5029200"/>
          </a:xfrm>
        </p:spPr>
        <p:txBody>
          <a:bodyPr/>
          <a:lstStyle/>
          <a:p>
            <a:r>
              <a:rPr lang="sr-Latn-RS" b="1" dirty="0" smtClean="0">
                <a:latin typeface="Calibri" pitchFamily="34" charset="0"/>
                <a:cs typeface="Calibri" pitchFamily="34" charset="0"/>
              </a:rPr>
              <a:t>infrazvuk </a:t>
            </a:r>
            <a:r>
              <a:rPr lang="sr-Latn-RS" dirty="0" smtClean="0">
                <a:latin typeface="Calibri" pitchFamily="34" charset="0"/>
                <a:cs typeface="Calibri" pitchFamily="34" charset="0"/>
              </a:rPr>
              <a:t>- frekvencije do 20Hz</a:t>
            </a:r>
            <a:endParaRPr lang="sr-Latn-RS" b="1" dirty="0" smtClean="0">
              <a:latin typeface="Calibri" pitchFamily="34" charset="0"/>
              <a:cs typeface="Calibri" pitchFamily="34" charset="0"/>
            </a:endParaRPr>
          </a:p>
          <a:p>
            <a:r>
              <a:rPr lang="sr-Latn-RS" b="1" dirty="0" smtClean="0">
                <a:latin typeface="Calibri" pitchFamily="34" charset="0"/>
                <a:cs typeface="Calibri" pitchFamily="34" charset="0"/>
              </a:rPr>
              <a:t>čujni zvuk </a:t>
            </a:r>
            <a:r>
              <a:rPr lang="sr-Latn-RS" dirty="0" smtClean="0">
                <a:latin typeface="Calibri" pitchFamily="34" charset="0"/>
                <a:cs typeface="Calibri" pitchFamily="34" charset="0"/>
              </a:rPr>
              <a:t>–frekvencije od 20Hz do 20KHz</a:t>
            </a:r>
            <a:endParaRPr lang="sr-Latn-RS" b="1" dirty="0" smtClean="0">
              <a:latin typeface="Calibri" pitchFamily="34" charset="0"/>
              <a:cs typeface="Calibri" pitchFamily="34" charset="0"/>
            </a:endParaRPr>
          </a:p>
          <a:p>
            <a:r>
              <a:rPr lang="sr-Latn-RS" b="1" dirty="0" smtClean="0">
                <a:latin typeface="Calibri" pitchFamily="34" charset="0"/>
                <a:cs typeface="Calibri" pitchFamily="34" charset="0"/>
              </a:rPr>
              <a:t>ultrazvuk</a:t>
            </a:r>
            <a:r>
              <a:rPr lang="sr-Latn-RS" dirty="0" smtClean="0">
                <a:latin typeface="Calibri" pitchFamily="34" charset="0"/>
                <a:cs typeface="Calibri" pitchFamily="34" charset="0"/>
              </a:rPr>
              <a:t>-frekvencije preko 20KHz</a:t>
            </a:r>
            <a:endParaRPr lang="sr-Latn-RS" b="1" dirty="0" smtClean="0">
              <a:latin typeface="Calibri" pitchFamily="34" charset="0"/>
              <a:cs typeface="Calibri" pitchFamily="34" charset="0"/>
            </a:endParaRPr>
          </a:p>
          <a:p>
            <a:pPr marL="82296" indent="0">
              <a:buNone/>
            </a:pPr>
            <a:endParaRPr lang="en-US" dirty="0">
              <a:latin typeface="Calibri" pitchFamily="34" charset="0"/>
              <a:cs typeface="Calibri" pitchFamily="34" charset="0"/>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0200" y="3657600"/>
            <a:ext cx="6538912" cy="27432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5799324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47800" y="0"/>
            <a:ext cx="7498080" cy="990600"/>
          </a:xfrm>
        </p:spPr>
        <p:txBody>
          <a:bodyPr/>
          <a:lstStyle/>
          <a:p>
            <a:r>
              <a:rPr lang="en-US" dirty="0" smtClean="0"/>
              <a:t>P</a:t>
            </a:r>
            <a:r>
              <a:rPr lang="sr-Latn-RS" dirty="0" smtClean="0"/>
              <a:t>iezoelektrični efekat</a:t>
            </a:r>
            <a:endParaRPr lang="en-US" dirty="0"/>
          </a:p>
        </p:txBody>
      </p:sp>
      <p:sp>
        <p:nvSpPr>
          <p:cNvPr id="3" name="Content Placeholder 2"/>
          <p:cNvSpPr>
            <a:spLocks noGrp="1"/>
          </p:cNvSpPr>
          <p:nvPr>
            <p:ph idx="1"/>
          </p:nvPr>
        </p:nvSpPr>
        <p:spPr>
          <a:xfrm>
            <a:off x="1435608" y="838200"/>
            <a:ext cx="7498080" cy="6019800"/>
          </a:xfrm>
        </p:spPr>
        <p:txBody>
          <a:bodyPr>
            <a:normAutofit/>
          </a:bodyPr>
          <a:lstStyle/>
          <a:p>
            <a:r>
              <a:rPr lang="sr-Latn-RS" sz="2800" dirty="0" smtClean="0">
                <a:latin typeface="Calibri" pitchFamily="34" charset="0"/>
                <a:cs typeface="Calibri" pitchFamily="34" charset="0"/>
              </a:rPr>
              <a:t>O</a:t>
            </a:r>
            <a:r>
              <a:rPr lang="vi-VN" sz="2800" dirty="0" smtClean="0">
                <a:latin typeface="Calibri" pitchFamily="34" charset="0"/>
                <a:cs typeface="Calibri" pitchFamily="34" charset="0"/>
              </a:rPr>
              <a:t>dređeni </a:t>
            </a:r>
            <a:r>
              <a:rPr lang="vi-VN" sz="2800" dirty="0">
                <a:latin typeface="Calibri" pitchFamily="34" charset="0"/>
                <a:cs typeface="Calibri" pitchFamily="34" charset="0"/>
              </a:rPr>
              <a:t>kristali (kvarc, barijum-titanat, turmalin) pod dejstvom nekih mehaničkih </a:t>
            </a:r>
            <a:r>
              <a:rPr lang="vi-VN" sz="2800" dirty="0" smtClean="0">
                <a:latin typeface="Calibri" pitchFamily="34" charset="0"/>
                <a:cs typeface="Calibri" pitchFamily="34" charset="0"/>
              </a:rPr>
              <a:t>oscilacija, </a:t>
            </a:r>
            <a:r>
              <a:rPr lang="vi-VN" sz="2800" dirty="0">
                <a:latin typeface="Calibri" pitchFamily="34" charset="0"/>
                <a:cs typeface="Calibri" pitchFamily="34" charset="0"/>
              </a:rPr>
              <a:t>kao što su zvučne, menjaju </a:t>
            </a:r>
            <a:r>
              <a:rPr lang="vi-VN" sz="2800" dirty="0" smtClean="0">
                <a:latin typeface="Calibri" pitchFamily="34" charset="0"/>
                <a:cs typeface="Calibri" pitchFamily="34" charset="0"/>
              </a:rPr>
              <a:t>svoje</a:t>
            </a:r>
            <a:r>
              <a:rPr lang="sr-Latn-RS" sz="2800" dirty="0" smtClean="0">
                <a:latin typeface="Calibri" pitchFamily="34" charset="0"/>
                <a:cs typeface="Calibri" pitchFamily="34" charset="0"/>
              </a:rPr>
              <a:t> </a:t>
            </a:r>
            <a:r>
              <a:rPr lang="vi-VN" sz="2800" dirty="0" smtClean="0">
                <a:latin typeface="Calibri" pitchFamily="34" charset="0"/>
                <a:cs typeface="Calibri" pitchFamily="34" charset="0"/>
              </a:rPr>
              <a:t>dimenzije </a:t>
            </a:r>
            <a:r>
              <a:rPr lang="vi-VN" sz="2800" dirty="0">
                <a:latin typeface="Calibri" pitchFamily="34" charset="0"/>
                <a:cs typeface="Calibri" pitchFamily="34" charset="0"/>
              </a:rPr>
              <a:t>i tom prilikom na njihovim </a:t>
            </a:r>
            <a:r>
              <a:rPr lang="vi-VN" sz="2800" dirty="0" smtClean="0">
                <a:latin typeface="Calibri" pitchFamily="34" charset="0"/>
                <a:cs typeface="Calibri" pitchFamily="34" charset="0"/>
              </a:rPr>
              <a:t>krajevima</a:t>
            </a:r>
            <a:r>
              <a:rPr lang="sr-Latn-RS" sz="2800" dirty="0" smtClean="0">
                <a:latin typeface="Calibri" pitchFamily="34" charset="0"/>
                <a:cs typeface="Calibri" pitchFamily="34" charset="0"/>
              </a:rPr>
              <a:t> </a:t>
            </a:r>
            <a:r>
              <a:rPr lang="vi-VN" sz="2800" dirty="0" smtClean="0">
                <a:latin typeface="Calibri" pitchFamily="34" charset="0"/>
                <a:cs typeface="Calibri" pitchFamily="34" charset="0"/>
              </a:rPr>
              <a:t>se </a:t>
            </a:r>
            <a:r>
              <a:rPr lang="vi-VN" sz="2800" dirty="0">
                <a:latin typeface="Calibri" pitchFamily="34" charset="0"/>
                <a:cs typeface="Calibri" pitchFamily="34" charset="0"/>
              </a:rPr>
              <a:t>stvara električni </a:t>
            </a:r>
            <a:r>
              <a:rPr lang="vi-VN" sz="2800" dirty="0" smtClean="0">
                <a:latin typeface="Calibri" pitchFamily="34" charset="0"/>
                <a:cs typeface="Calibri" pitchFamily="34" charset="0"/>
              </a:rPr>
              <a:t>napon.Ovaj </a:t>
            </a:r>
            <a:r>
              <a:rPr lang="vi-VN" sz="2800" dirty="0">
                <a:latin typeface="Calibri" pitchFamily="34" charset="0"/>
                <a:cs typeface="Calibri" pitchFamily="34" charset="0"/>
              </a:rPr>
              <a:t>fenomen </a:t>
            </a:r>
            <a:r>
              <a:rPr lang="sr-Latn-RS" sz="2800" dirty="0" smtClean="0">
                <a:latin typeface="Calibri" pitchFamily="34" charset="0"/>
                <a:cs typeface="Calibri" pitchFamily="34" charset="0"/>
              </a:rPr>
              <a:t>nazvan je</a:t>
            </a:r>
            <a:r>
              <a:rPr lang="vi-VN" sz="2800" dirty="0" smtClean="0">
                <a:latin typeface="Calibri" pitchFamily="34" charset="0"/>
                <a:cs typeface="Calibri" pitchFamily="34" charset="0"/>
              </a:rPr>
              <a:t> </a:t>
            </a:r>
            <a:r>
              <a:rPr lang="vi-VN" sz="2800" b="1" dirty="0">
                <a:latin typeface="Calibri" pitchFamily="34" charset="0"/>
                <a:cs typeface="Calibri" pitchFamily="34" charset="0"/>
              </a:rPr>
              <a:t>piezoelektrični efekat</a:t>
            </a:r>
            <a:r>
              <a:rPr lang="vi-VN" sz="2800" dirty="0">
                <a:latin typeface="Calibri" pitchFamily="34" charset="0"/>
                <a:cs typeface="Calibri" pitchFamily="34" charset="0"/>
              </a:rPr>
              <a:t>. </a:t>
            </a:r>
            <a:endParaRPr lang="sr-Latn-RS" sz="2800" dirty="0" smtClean="0">
              <a:latin typeface="Calibri" pitchFamily="34" charset="0"/>
              <a:cs typeface="Calibri" pitchFamily="34" charset="0"/>
            </a:endParaRPr>
          </a:p>
          <a:p>
            <a:r>
              <a:rPr lang="vi-VN" sz="2800" dirty="0">
                <a:latin typeface="Calibri" pitchFamily="34" charset="0"/>
                <a:cs typeface="Calibri" pitchFamily="34" charset="0"/>
              </a:rPr>
              <a:t>Obrnuto, ako se na</a:t>
            </a:r>
            <a:r>
              <a:rPr lang="sr-Latn-RS" sz="2800" dirty="0">
                <a:latin typeface="Calibri" pitchFamily="34" charset="0"/>
                <a:cs typeface="Calibri" pitchFamily="34" charset="0"/>
              </a:rPr>
              <a:t> </a:t>
            </a:r>
            <a:r>
              <a:rPr lang="vi-VN" sz="2800" dirty="0">
                <a:latin typeface="Calibri" pitchFamily="34" charset="0"/>
                <a:cs typeface="Calibri" pitchFamily="34" charset="0"/>
              </a:rPr>
              <a:t>kristal deluje električnom strujom, on će </a:t>
            </a:r>
            <a:r>
              <a:rPr lang="vi-VN" sz="2800" dirty="0" smtClean="0">
                <a:latin typeface="Calibri" pitchFamily="34" charset="0"/>
                <a:cs typeface="Calibri" pitchFamily="34" charset="0"/>
              </a:rPr>
              <a:t>oscil</a:t>
            </a:r>
            <a:r>
              <a:rPr lang="en-US" sz="2800" dirty="0" err="1" smtClean="0">
                <a:latin typeface="Calibri" pitchFamily="34" charset="0"/>
                <a:cs typeface="Calibri" pitchFamily="34" charset="0"/>
              </a:rPr>
              <a:t>ov</a:t>
            </a:r>
            <a:r>
              <a:rPr lang="vi-VN" sz="2800" dirty="0" smtClean="0">
                <a:latin typeface="Calibri" pitchFamily="34" charset="0"/>
                <a:cs typeface="Calibri" pitchFamily="34" charset="0"/>
              </a:rPr>
              <a:t>ati</a:t>
            </a:r>
            <a:r>
              <a:rPr lang="sr-Latn-RS" sz="2800" dirty="0" smtClean="0">
                <a:latin typeface="Calibri" pitchFamily="34" charset="0"/>
                <a:cs typeface="Calibri" pitchFamily="34" charset="0"/>
              </a:rPr>
              <a:t> </a:t>
            </a:r>
            <a:r>
              <a:rPr lang="vi-VN" sz="2800" dirty="0">
                <a:latin typeface="Calibri" pitchFamily="34" charset="0"/>
                <a:cs typeface="Calibri" pitchFamily="34" charset="0"/>
              </a:rPr>
              <a:t>u električnom polju. Te oscilacije se pretvaraju u</a:t>
            </a:r>
            <a:r>
              <a:rPr lang="sr-Latn-RS" sz="2800" dirty="0">
                <a:latin typeface="Calibri" pitchFamily="34" charset="0"/>
                <a:cs typeface="Calibri" pitchFamily="34" charset="0"/>
              </a:rPr>
              <a:t> </a:t>
            </a:r>
            <a:r>
              <a:rPr lang="vi-VN" sz="2800" dirty="0">
                <a:latin typeface="Calibri" pitchFamily="34" charset="0"/>
                <a:cs typeface="Calibri" pitchFamily="34" charset="0"/>
              </a:rPr>
              <a:t>mehaničke – ultrazvučne oscilacije i prenose se</a:t>
            </a:r>
            <a:r>
              <a:rPr lang="sr-Latn-RS" sz="2800" dirty="0">
                <a:latin typeface="Calibri" pitchFamily="34" charset="0"/>
                <a:cs typeface="Calibri" pitchFamily="34" charset="0"/>
              </a:rPr>
              <a:t> </a:t>
            </a:r>
            <a:r>
              <a:rPr lang="vi-VN" sz="2800" dirty="0">
                <a:latin typeface="Calibri" pitchFamily="34" charset="0"/>
                <a:cs typeface="Calibri" pitchFamily="34" charset="0"/>
              </a:rPr>
              <a:t>kroz okolnu sredinu.</a:t>
            </a:r>
            <a:r>
              <a:rPr lang="sr-Latn-RS" sz="2800" dirty="0">
                <a:latin typeface="Calibri" pitchFamily="34" charset="0"/>
                <a:cs typeface="Calibri" pitchFamily="34" charset="0"/>
              </a:rPr>
              <a:t>Ova pojava se naziva </a:t>
            </a:r>
            <a:r>
              <a:rPr lang="sr-Latn-RS" sz="2800" b="1" dirty="0">
                <a:latin typeface="Calibri" pitchFamily="34" charset="0"/>
                <a:cs typeface="Calibri" pitchFamily="34" charset="0"/>
              </a:rPr>
              <a:t>inverzni piezoelektrični efekat.</a:t>
            </a:r>
            <a:r>
              <a:rPr lang="vi-VN" sz="2800" b="1" dirty="0">
                <a:latin typeface="Calibri" pitchFamily="34" charset="0"/>
                <a:cs typeface="Calibri" pitchFamily="34" charset="0"/>
              </a:rPr>
              <a:t> </a:t>
            </a:r>
            <a:endParaRPr lang="sr-Latn-RS" sz="2800" b="1" dirty="0">
              <a:latin typeface="Calibri" pitchFamily="34" charset="0"/>
              <a:cs typeface="Calibri" pitchFamily="34" charset="0"/>
            </a:endParaRPr>
          </a:p>
          <a:p>
            <a:pPr marL="82296" indent="0">
              <a:buNone/>
            </a:pPr>
            <a:endParaRPr lang="sr-Latn-RS" sz="2800" dirty="0" smtClean="0">
              <a:latin typeface="Calibri" pitchFamily="34" charset="0"/>
              <a:cs typeface="Calibri" pitchFamily="34" charset="0"/>
            </a:endParaRPr>
          </a:p>
        </p:txBody>
      </p:sp>
    </p:spTree>
    <p:extLst>
      <p:ext uri="{BB962C8B-B14F-4D97-AF65-F5344CB8AC3E}">
        <p14:creationId xmlns:p14="http://schemas.microsoft.com/office/powerpoint/2010/main" val="406075531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375328" y="332096"/>
            <a:ext cx="7498080" cy="5257800"/>
          </a:xfrm>
        </p:spPr>
        <p:txBody>
          <a:bodyPr/>
          <a:lstStyle/>
          <a:p>
            <a:pPr marL="82296" indent="0">
              <a:buNone/>
            </a:pPr>
            <a:r>
              <a:rPr lang="sr-Latn-RS" dirty="0" smtClean="0"/>
              <a:t>Piezoelektrični i inverzni piezoelektrični efekat</a:t>
            </a:r>
            <a:endParaRPr lang="en-US" dirty="0"/>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6130" y="1524000"/>
            <a:ext cx="8087032" cy="533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9056709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35608" y="457200"/>
            <a:ext cx="7498080" cy="5791200"/>
          </a:xfrm>
        </p:spPr>
        <p:txBody>
          <a:bodyPr>
            <a:noAutofit/>
          </a:bodyPr>
          <a:lstStyle/>
          <a:p>
            <a:r>
              <a:rPr lang="en-US" sz="2800" dirty="0">
                <a:latin typeface="Calibri" pitchFamily="34" charset="0"/>
                <a:cs typeface="Calibri" pitchFamily="34" charset="0"/>
              </a:rPr>
              <a:t>U </a:t>
            </a:r>
            <a:r>
              <a:rPr lang="en-US" sz="2800" dirty="0" err="1">
                <a:latin typeface="Calibri" pitchFamily="34" charset="0"/>
                <a:cs typeface="Calibri" pitchFamily="34" charset="0"/>
              </a:rPr>
              <a:t>osnovi</a:t>
            </a:r>
            <a:r>
              <a:rPr lang="en-US" sz="2800" dirty="0">
                <a:latin typeface="Calibri" pitchFamily="34" charset="0"/>
                <a:cs typeface="Calibri" pitchFamily="34" charset="0"/>
              </a:rPr>
              <a:t> </a:t>
            </a:r>
            <a:r>
              <a:rPr lang="en-US" sz="2800" dirty="0" err="1">
                <a:latin typeface="Calibri" pitchFamily="34" charset="0"/>
                <a:cs typeface="Calibri" pitchFamily="34" charset="0"/>
              </a:rPr>
              <a:t>rada</a:t>
            </a:r>
            <a:r>
              <a:rPr lang="en-US" sz="2800" dirty="0">
                <a:latin typeface="Calibri" pitchFamily="34" charset="0"/>
                <a:cs typeface="Calibri" pitchFamily="34" charset="0"/>
              </a:rPr>
              <a:t> </a:t>
            </a:r>
            <a:r>
              <a:rPr lang="en-US" sz="2800" dirty="0" err="1">
                <a:latin typeface="Calibri" pitchFamily="34" charset="0"/>
                <a:cs typeface="Calibri" pitchFamily="34" charset="0"/>
              </a:rPr>
              <a:t>ultrazvučnog</a:t>
            </a:r>
            <a:r>
              <a:rPr lang="en-US" sz="2800" dirty="0">
                <a:latin typeface="Calibri" pitchFamily="34" charset="0"/>
                <a:cs typeface="Calibri" pitchFamily="34" charset="0"/>
              </a:rPr>
              <a:t> </a:t>
            </a:r>
            <a:r>
              <a:rPr lang="en-US" sz="2800" dirty="0" err="1">
                <a:latin typeface="Calibri" pitchFamily="34" charset="0"/>
                <a:cs typeface="Calibri" pitchFamily="34" charset="0"/>
              </a:rPr>
              <a:t>aparata</a:t>
            </a:r>
            <a:r>
              <a:rPr lang="en-US" sz="2800" dirty="0">
                <a:latin typeface="Calibri" pitchFamily="34" charset="0"/>
                <a:cs typeface="Calibri" pitchFamily="34" charset="0"/>
              </a:rPr>
              <a:t> </a:t>
            </a:r>
            <a:r>
              <a:rPr lang="en-US" sz="2800" b="1" dirty="0">
                <a:latin typeface="Calibri" pitchFamily="34" charset="0"/>
                <a:cs typeface="Calibri" pitchFamily="34" charset="0"/>
              </a:rPr>
              <a:t>je </a:t>
            </a:r>
            <a:r>
              <a:rPr lang="en-US" sz="2800" b="1" dirty="0" err="1">
                <a:latin typeface="Calibri" pitchFamily="34" charset="0"/>
                <a:cs typeface="Calibri" pitchFamily="34" charset="0"/>
              </a:rPr>
              <a:t>obrnuti</a:t>
            </a:r>
            <a:r>
              <a:rPr lang="en-US" sz="2800" b="1" dirty="0">
                <a:latin typeface="Calibri" pitchFamily="34" charset="0"/>
                <a:cs typeface="Calibri" pitchFamily="34" charset="0"/>
              </a:rPr>
              <a:t> </a:t>
            </a:r>
            <a:r>
              <a:rPr lang="en-US" sz="2800" b="1" dirty="0" err="1">
                <a:latin typeface="Calibri" pitchFamily="34" charset="0"/>
                <a:cs typeface="Calibri" pitchFamily="34" charset="0"/>
              </a:rPr>
              <a:t>piezoelektrični</a:t>
            </a:r>
            <a:r>
              <a:rPr lang="en-US" sz="2800" b="1" dirty="0">
                <a:latin typeface="Calibri" pitchFamily="34" charset="0"/>
                <a:cs typeface="Calibri" pitchFamily="34" charset="0"/>
              </a:rPr>
              <a:t> </a:t>
            </a:r>
            <a:r>
              <a:rPr lang="en-US" sz="2800" b="1" dirty="0" err="1">
                <a:latin typeface="Calibri" pitchFamily="34" charset="0"/>
                <a:cs typeface="Calibri" pitchFamily="34" charset="0"/>
              </a:rPr>
              <a:t>efekat</a:t>
            </a:r>
            <a:r>
              <a:rPr lang="en-US" sz="2800" b="1" dirty="0">
                <a:latin typeface="Calibri" pitchFamily="34" charset="0"/>
                <a:cs typeface="Calibri" pitchFamily="34" charset="0"/>
              </a:rPr>
              <a:t>.</a:t>
            </a:r>
            <a:r>
              <a:rPr lang="en-US" sz="2800" b="1" dirty="0" smtClean="0">
                <a:latin typeface="Calibri" pitchFamily="34" charset="0"/>
                <a:cs typeface="Calibri" pitchFamily="34" charset="0"/>
              </a:rPr>
              <a:t> </a:t>
            </a:r>
            <a:endParaRPr lang="sr-Latn-RS" sz="2800" b="1" dirty="0" smtClean="0">
              <a:latin typeface="Calibri" pitchFamily="34" charset="0"/>
              <a:cs typeface="Calibri" pitchFamily="34" charset="0"/>
            </a:endParaRPr>
          </a:p>
          <a:p>
            <a:endParaRPr lang="sr-Latn-RS" sz="2800" b="1" dirty="0" smtClean="0">
              <a:latin typeface="Calibri" pitchFamily="34" charset="0"/>
              <a:cs typeface="Calibri" pitchFamily="34" charset="0"/>
            </a:endParaRPr>
          </a:p>
          <a:p>
            <a:r>
              <a:rPr lang="en-US" sz="2800" dirty="0" smtClean="0">
                <a:latin typeface="Calibri" pitchFamily="34" charset="0"/>
                <a:cs typeface="Calibri" pitchFamily="34" charset="0"/>
              </a:rPr>
              <a:t>U </a:t>
            </a:r>
            <a:r>
              <a:rPr lang="en-US" sz="2800" dirty="0" err="1">
                <a:latin typeface="Calibri" pitchFamily="34" charset="0"/>
                <a:cs typeface="Calibri" pitchFamily="34" charset="0"/>
              </a:rPr>
              <a:t>ultrazvučnoj</a:t>
            </a:r>
            <a:r>
              <a:rPr lang="en-US" sz="2800" dirty="0">
                <a:latin typeface="Calibri" pitchFamily="34" charset="0"/>
                <a:cs typeface="Calibri" pitchFamily="34" charset="0"/>
              </a:rPr>
              <a:t> </a:t>
            </a:r>
            <a:r>
              <a:rPr lang="en-US" sz="2800" dirty="0" err="1">
                <a:latin typeface="Calibri" pitchFamily="34" charset="0"/>
                <a:cs typeface="Calibri" pitchFamily="34" charset="0"/>
              </a:rPr>
              <a:t>sondi</a:t>
            </a:r>
            <a:r>
              <a:rPr lang="en-US" sz="2800" dirty="0">
                <a:latin typeface="Calibri" pitchFamily="34" charset="0"/>
                <a:cs typeface="Calibri" pitchFamily="34" charset="0"/>
              </a:rPr>
              <a:t> se </a:t>
            </a:r>
            <a:r>
              <a:rPr lang="en-US" sz="2800" dirty="0" err="1">
                <a:latin typeface="Calibri" pitchFamily="34" charset="0"/>
                <a:cs typeface="Calibri" pitchFamily="34" charset="0"/>
              </a:rPr>
              <a:t>nalaze</a:t>
            </a:r>
            <a:r>
              <a:rPr lang="en-US" sz="2800" dirty="0">
                <a:latin typeface="Calibri" pitchFamily="34" charset="0"/>
                <a:cs typeface="Calibri" pitchFamily="34" charset="0"/>
              </a:rPr>
              <a:t> </a:t>
            </a:r>
            <a:r>
              <a:rPr lang="en-US" sz="2800" dirty="0" err="1">
                <a:latin typeface="Calibri" pitchFamily="34" charset="0"/>
                <a:cs typeface="Calibri" pitchFamily="34" charset="0"/>
              </a:rPr>
              <a:t>piezoelektrični</a:t>
            </a:r>
            <a:r>
              <a:rPr lang="en-US" sz="2800" dirty="0">
                <a:latin typeface="Calibri" pitchFamily="34" charset="0"/>
                <a:cs typeface="Calibri" pitchFamily="34" charset="0"/>
              </a:rPr>
              <a:t> </a:t>
            </a:r>
            <a:r>
              <a:rPr lang="en-US" sz="2800" dirty="0" err="1">
                <a:latin typeface="Calibri" pitchFamily="34" charset="0"/>
                <a:cs typeface="Calibri" pitchFamily="34" charset="0"/>
              </a:rPr>
              <a:t>kristali</a:t>
            </a:r>
            <a:r>
              <a:rPr lang="en-US" sz="2800" dirty="0">
                <a:latin typeface="Calibri" pitchFamily="34" charset="0"/>
                <a:cs typeface="Calibri" pitchFamily="34" charset="0"/>
              </a:rPr>
              <a:t> </a:t>
            </a:r>
            <a:r>
              <a:rPr lang="en-US" sz="2800" dirty="0" err="1">
                <a:latin typeface="Calibri" pitchFamily="34" charset="0"/>
                <a:cs typeface="Calibri" pitchFamily="34" charset="0"/>
              </a:rPr>
              <a:t>koji</a:t>
            </a:r>
            <a:r>
              <a:rPr lang="en-US" sz="2800" dirty="0">
                <a:latin typeface="Calibri" pitchFamily="34" charset="0"/>
                <a:cs typeface="Calibri" pitchFamily="34" charset="0"/>
              </a:rPr>
              <a:t> </a:t>
            </a:r>
            <a:r>
              <a:rPr lang="en-US" sz="2800" dirty="0" err="1">
                <a:latin typeface="Calibri" pitchFamily="34" charset="0"/>
                <a:cs typeface="Calibri" pitchFamily="34" charset="0"/>
              </a:rPr>
              <a:t>imaju</a:t>
            </a:r>
            <a:r>
              <a:rPr lang="en-US" sz="2800" dirty="0">
                <a:latin typeface="Calibri" pitchFamily="34" charset="0"/>
                <a:cs typeface="Calibri" pitchFamily="34" charset="0"/>
              </a:rPr>
              <a:t> </a:t>
            </a:r>
            <a:r>
              <a:rPr lang="en-US" sz="2800" dirty="0" err="1">
                <a:latin typeface="Calibri" pitchFamily="34" charset="0"/>
                <a:cs typeface="Calibri" pitchFamily="34" charset="0"/>
              </a:rPr>
              <a:t>sposobnost</a:t>
            </a:r>
            <a:r>
              <a:rPr lang="en-US" sz="2800" dirty="0">
                <a:latin typeface="Calibri" pitchFamily="34" charset="0"/>
                <a:cs typeface="Calibri" pitchFamily="34" charset="0"/>
              </a:rPr>
              <a:t> da </a:t>
            </a:r>
            <a:r>
              <a:rPr lang="en-US" sz="2800" dirty="0" err="1">
                <a:latin typeface="Calibri" pitchFamily="34" charset="0"/>
                <a:cs typeface="Calibri" pitchFamily="34" charset="0"/>
              </a:rPr>
              <a:t>električne</a:t>
            </a:r>
            <a:r>
              <a:rPr lang="en-US" sz="2800" dirty="0">
                <a:latin typeface="Calibri" pitchFamily="34" charset="0"/>
                <a:cs typeface="Calibri" pitchFamily="34" charset="0"/>
              </a:rPr>
              <a:t> </a:t>
            </a:r>
            <a:r>
              <a:rPr lang="en-US" sz="2800" dirty="0" err="1">
                <a:latin typeface="Calibri" pitchFamily="34" charset="0"/>
                <a:cs typeface="Calibri" pitchFamily="34" charset="0"/>
              </a:rPr>
              <a:t>signale</a:t>
            </a:r>
            <a:r>
              <a:rPr lang="en-US" sz="2800" dirty="0">
                <a:latin typeface="Calibri" pitchFamily="34" charset="0"/>
                <a:cs typeface="Calibri" pitchFamily="34" charset="0"/>
              </a:rPr>
              <a:t> </a:t>
            </a:r>
            <a:r>
              <a:rPr lang="en-US" sz="2800" dirty="0" err="1">
                <a:latin typeface="Calibri" pitchFamily="34" charset="0"/>
                <a:cs typeface="Calibri" pitchFamily="34" charset="0"/>
              </a:rPr>
              <a:t>pretvaraju</a:t>
            </a:r>
            <a:r>
              <a:rPr lang="en-US" sz="2800" dirty="0">
                <a:latin typeface="Calibri" pitchFamily="34" charset="0"/>
                <a:cs typeface="Calibri" pitchFamily="34" charset="0"/>
              </a:rPr>
              <a:t> u </a:t>
            </a:r>
            <a:r>
              <a:rPr lang="en-US" sz="2800" dirty="0" err="1">
                <a:latin typeface="Calibri" pitchFamily="34" charset="0"/>
                <a:cs typeface="Calibri" pitchFamily="34" charset="0"/>
              </a:rPr>
              <a:t>mehaničke</a:t>
            </a:r>
            <a:r>
              <a:rPr lang="en-US" sz="2800" dirty="0">
                <a:latin typeface="Calibri" pitchFamily="34" charset="0"/>
                <a:cs typeface="Calibri" pitchFamily="34" charset="0"/>
              </a:rPr>
              <a:t> (</a:t>
            </a:r>
            <a:r>
              <a:rPr lang="en-US" sz="2800" dirty="0" err="1" smtClean="0">
                <a:latin typeface="Calibri" pitchFamily="34" charset="0"/>
                <a:cs typeface="Calibri" pitchFamily="34" charset="0"/>
              </a:rPr>
              <a:t>ultrazvučne</a:t>
            </a:r>
            <a:r>
              <a:rPr lang="en-US" sz="2800" dirty="0" smtClean="0">
                <a:latin typeface="Calibri" pitchFamily="34" charset="0"/>
                <a:cs typeface="Calibri" pitchFamily="34" charset="0"/>
              </a:rPr>
              <a:t>)</a:t>
            </a:r>
            <a:r>
              <a:rPr lang="sr-Latn-RS" sz="2800" dirty="0" smtClean="0">
                <a:latin typeface="Calibri" pitchFamily="34" charset="0"/>
                <a:cs typeface="Calibri" pitchFamily="34" charset="0"/>
              </a:rPr>
              <a:t> </a:t>
            </a:r>
            <a:r>
              <a:rPr lang="en-US" sz="2800" dirty="0" err="1" smtClean="0">
                <a:latin typeface="Calibri" pitchFamily="34" charset="0"/>
                <a:cs typeface="Calibri" pitchFamily="34" charset="0"/>
              </a:rPr>
              <a:t>talase</a:t>
            </a:r>
            <a:r>
              <a:rPr lang="en-US" sz="2800" dirty="0" smtClean="0">
                <a:latin typeface="Calibri" pitchFamily="34" charset="0"/>
                <a:cs typeface="Calibri" pitchFamily="34" charset="0"/>
              </a:rPr>
              <a:t> </a:t>
            </a:r>
            <a:r>
              <a:rPr lang="en-US" sz="2800" dirty="0">
                <a:latin typeface="Calibri" pitchFamily="34" charset="0"/>
                <a:cs typeface="Calibri" pitchFamily="34" charset="0"/>
              </a:rPr>
              <a:t>i </a:t>
            </a:r>
            <a:r>
              <a:rPr lang="en-US" sz="2800" dirty="0" err="1">
                <a:latin typeface="Calibri" pitchFamily="34" charset="0"/>
                <a:cs typeface="Calibri" pitchFamily="34" charset="0"/>
              </a:rPr>
              <a:t>obrnuto</a:t>
            </a:r>
            <a:r>
              <a:rPr lang="en-US" sz="2800" dirty="0">
                <a:latin typeface="Calibri" pitchFamily="34" charset="0"/>
                <a:cs typeface="Calibri" pitchFamily="34" charset="0"/>
              </a:rPr>
              <a:t>. </a:t>
            </a:r>
            <a:endParaRPr lang="sr-Latn-RS" sz="2800" dirty="0" smtClean="0">
              <a:latin typeface="Calibri" pitchFamily="34" charset="0"/>
              <a:cs typeface="Calibri" pitchFamily="34" charset="0"/>
            </a:endParaRPr>
          </a:p>
          <a:p>
            <a:endParaRPr lang="sr-Latn-RS" sz="2800" dirty="0" smtClean="0">
              <a:latin typeface="Calibri" pitchFamily="34" charset="0"/>
              <a:cs typeface="Calibri" pitchFamily="34" charset="0"/>
            </a:endParaRPr>
          </a:p>
          <a:p>
            <a:r>
              <a:rPr lang="en-US" sz="2800" dirty="0" err="1" smtClean="0">
                <a:latin typeface="Calibri" pitchFamily="34" charset="0"/>
                <a:cs typeface="Calibri" pitchFamily="34" charset="0"/>
              </a:rPr>
              <a:t>Povezivanjem</a:t>
            </a:r>
            <a:r>
              <a:rPr lang="en-US" sz="2800" dirty="0" smtClean="0">
                <a:latin typeface="Calibri" pitchFamily="34" charset="0"/>
                <a:cs typeface="Calibri" pitchFamily="34" charset="0"/>
              </a:rPr>
              <a:t> </a:t>
            </a:r>
            <a:r>
              <a:rPr lang="en-US" sz="2800" dirty="0" err="1">
                <a:latin typeface="Calibri" pitchFamily="34" charset="0"/>
                <a:cs typeface="Calibri" pitchFamily="34" charset="0"/>
              </a:rPr>
              <a:t>ultrazvučnog</a:t>
            </a:r>
            <a:r>
              <a:rPr lang="en-US" sz="2800" dirty="0">
                <a:latin typeface="Calibri" pitchFamily="34" charset="0"/>
                <a:cs typeface="Calibri" pitchFamily="34" charset="0"/>
              </a:rPr>
              <a:t> </a:t>
            </a:r>
            <a:r>
              <a:rPr lang="en-US" sz="2800" dirty="0" err="1">
                <a:latin typeface="Calibri" pitchFamily="34" charset="0"/>
                <a:cs typeface="Calibri" pitchFamily="34" charset="0"/>
              </a:rPr>
              <a:t>aparata</a:t>
            </a:r>
            <a:r>
              <a:rPr lang="en-US" sz="2800" dirty="0">
                <a:latin typeface="Calibri" pitchFamily="34" charset="0"/>
                <a:cs typeface="Calibri" pitchFamily="34" charset="0"/>
              </a:rPr>
              <a:t> </a:t>
            </a:r>
            <a:r>
              <a:rPr lang="en-US" sz="2800" dirty="0" err="1">
                <a:latin typeface="Calibri" pitchFamily="34" charset="0"/>
                <a:cs typeface="Calibri" pitchFamily="34" charset="0"/>
              </a:rPr>
              <a:t>sa</a:t>
            </a:r>
            <a:r>
              <a:rPr lang="en-US" sz="2800" dirty="0">
                <a:latin typeface="Calibri" pitchFamily="34" charset="0"/>
                <a:cs typeface="Calibri" pitchFamily="34" charset="0"/>
              </a:rPr>
              <a:t> </a:t>
            </a:r>
            <a:r>
              <a:rPr lang="en-US" sz="2800" dirty="0" err="1">
                <a:latin typeface="Calibri" pitchFamily="34" charset="0"/>
                <a:cs typeface="Calibri" pitchFamily="34" charset="0"/>
              </a:rPr>
              <a:t>kolom</a:t>
            </a:r>
            <a:r>
              <a:rPr lang="en-US" sz="2800" dirty="0">
                <a:latin typeface="Calibri" pitchFamily="34" charset="0"/>
                <a:cs typeface="Calibri" pitchFamily="34" charset="0"/>
              </a:rPr>
              <a:t> </a:t>
            </a:r>
            <a:r>
              <a:rPr lang="en-US" sz="2800" dirty="0" err="1">
                <a:latin typeface="Calibri" pitchFamily="34" charset="0"/>
                <a:cs typeface="Calibri" pitchFamily="34" charset="0"/>
              </a:rPr>
              <a:t>električne</a:t>
            </a:r>
            <a:r>
              <a:rPr lang="en-US" sz="2800" dirty="0">
                <a:latin typeface="Calibri" pitchFamily="34" charset="0"/>
                <a:cs typeface="Calibri" pitchFamily="34" charset="0"/>
              </a:rPr>
              <a:t> </a:t>
            </a:r>
            <a:r>
              <a:rPr lang="en-US" sz="2800" dirty="0" err="1">
                <a:latin typeface="Calibri" pitchFamily="34" charset="0"/>
                <a:cs typeface="Calibri" pitchFamily="34" charset="0"/>
              </a:rPr>
              <a:t>struje</a:t>
            </a:r>
            <a:r>
              <a:rPr lang="en-US" sz="2800" dirty="0">
                <a:latin typeface="Calibri" pitchFamily="34" charset="0"/>
                <a:cs typeface="Calibri" pitchFamily="34" charset="0"/>
              </a:rPr>
              <a:t> </a:t>
            </a:r>
            <a:r>
              <a:rPr lang="en-US" sz="2800" dirty="0" err="1">
                <a:latin typeface="Calibri" pitchFamily="34" charset="0"/>
                <a:cs typeface="Calibri" pitchFamily="34" charset="0"/>
              </a:rPr>
              <a:t>dolazi</a:t>
            </a:r>
            <a:r>
              <a:rPr lang="en-US" sz="2800" dirty="0">
                <a:latin typeface="Calibri" pitchFamily="34" charset="0"/>
                <a:cs typeface="Calibri" pitchFamily="34" charset="0"/>
              </a:rPr>
              <a:t> do </a:t>
            </a:r>
            <a:r>
              <a:rPr lang="en-US" sz="2800" dirty="0" err="1">
                <a:latin typeface="Calibri" pitchFamily="34" charset="0"/>
                <a:cs typeface="Calibri" pitchFamily="34" charset="0"/>
              </a:rPr>
              <a:t>pretvaranja</a:t>
            </a:r>
            <a:r>
              <a:rPr lang="en-US" sz="2800" dirty="0">
                <a:latin typeface="Calibri" pitchFamily="34" charset="0"/>
                <a:cs typeface="Calibri" pitchFamily="34" charset="0"/>
              </a:rPr>
              <a:t> </a:t>
            </a:r>
            <a:r>
              <a:rPr lang="en-US" sz="2800" dirty="0" err="1">
                <a:latin typeface="Calibri" pitchFamily="34" charset="0"/>
                <a:cs typeface="Calibri" pitchFamily="34" charset="0"/>
              </a:rPr>
              <a:t>električnih</a:t>
            </a:r>
            <a:r>
              <a:rPr lang="en-US" sz="2800" dirty="0">
                <a:latin typeface="Calibri" pitchFamily="34" charset="0"/>
                <a:cs typeface="Calibri" pitchFamily="34" charset="0"/>
              </a:rPr>
              <a:t> </a:t>
            </a:r>
            <a:r>
              <a:rPr lang="en-US" sz="2800" dirty="0" err="1">
                <a:latin typeface="Calibri" pitchFamily="34" charset="0"/>
                <a:cs typeface="Calibri" pitchFamily="34" charset="0"/>
              </a:rPr>
              <a:t>strujnih</a:t>
            </a:r>
            <a:r>
              <a:rPr lang="en-US" sz="2800" dirty="0">
                <a:latin typeface="Calibri" pitchFamily="34" charset="0"/>
                <a:cs typeface="Calibri" pitchFamily="34" charset="0"/>
              </a:rPr>
              <a:t> </a:t>
            </a:r>
            <a:r>
              <a:rPr lang="en-US" sz="2800" dirty="0" err="1">
                <a:latin typeface="Calibri" pitchFamily="34" charset="0"/>
                <a:cs typeface="Calibri" pitchFamily="34" charset="0"/>
              </a:rPr>
              <a:t>impulsa</a:t>
            </a:r>
            <a:r>
              <a:rPr lang="en-US" sz="2800" dirty="0">
                <a:latin typeface="Calibri" pitchFamily="34" charset="0"/>
                <a:cs typeface="Calibri" pitchFamily="34" charset="0"/>
              </a:rPr>
              <a:t> u </a:t>
            </a:r>
            <a:r>
              <a:rPr lang="en-US" sz="2800" dirty="0" err="1">
                <a:latin typeface="Calibri" pitchFamily="34" charset="0"/>
                <a:cs typeface="Calibri" pitchFamily="34" charset="0"/>
              </a:rPr>
              <a:t>sondi</a:t>
            </a:r>
            <a:r>
              <a:rPr lang="en-US" sz="2800" dirty="0">
                <a:latin typeface="Calibri" pitchFamily="34" charset="0"/>
                <a:cs typeface="Calibri" pitchFamily="34" charset="0"/>
              </a:rPr>
              <a:t> u </a:t>
            </a:r>
            <a:r>
              <a:rPr lang="en-US" sz="2800" dirty="0" err="1">
                <a:latin typeface="Calibri" pitchFamily="34" charset="0"/>
                <a:cs typeface="Calibri" pitchFamily="34" charset="0"/>
              </a:rPr>
              <a:t>ultrazvučne</a:t>
            </a:r>
            <a:r>
              <a:rPr lang="en-US" sz="2800" dirty="0">
                <a:latin typeface="Calibri" pitchFamily="34" charset="0"/>
                <a:cs typeface="Calibri" pitchFamily="34" charset="0"/>
              </a:rPr>
              <a:t> </a:t>
            </a:r>
            <a:r>
              <a:rPr lang="en-US" sz="2800" dirty="0" err="1">
                <a:latin typeface="Calibri" pitchFamily="34" charset="0"/>
                <a:cs typeface="Calibri" pitchFamily="34" charset="0"/>
              </a:rPr>
              <a:t>talase</a:t>
            </a:r>
            <a:r>
              <a:rPr lang="en-US" sz="2800" dirty="0" smtClean="0">
                <a:latin typeface="Calibri" pitchFamily="34" charset="0"/>
                <a:cs typeface="Calibri" pitchFamily="34" charset="0"/>
              </a:rPr>
              <a:t>.</a:t>
            </a:r>
            <a:endParaRPr lang="sr-Latn-RS" sz="2800" dirty="0" smtClean="0">
              <a:latin typeface="Calibri" pitchFamily="34" charset="0"/>
              <a:cs typeface="Calibri" pitchFamily="34" charset="0"/>
            </a:endParaRPr>
          </a:p>
          <a:p>
            <a:pPr marL="82296" indent="0">
              <a:buNone/>
            </a:pPr>
            <a:r>
              <a:rPr lang="en-US" sz="2800" dirty="0" smtClean="0">
                <a:latin typeface="Calibri" pitchFamily="34" charset="0"/>
                <a:cs typeface="Calibri" pitchFamily="34" charset="0"/>
              </a:rPr>
              <a:t> </a:t>
            </a:r>
            <a:endParaRPr lang="en-US" sz="2800" dirty="0"/>
          </a:p>
        </p:txBody>
      </p:sp>
    </p:spTree>
    <p:extLst>
      <p:ext uri="{BB962C8B-B14F-4D97-AF65-F5344CB8AC3E}">
        <p14:creationId xmlns:p14="http://schemas.microsoft.com/office/powerpoint/2010/main" val="252154768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35608" y="304800"/>
            <a:ext cx="7498080" cy="5943600"/>
          </a:xfrm>
        </p:spPr>
        <p:txBody>
          <a:bodyPr/>
          <a:lstStyle/>
          <a:p>
            <a:endParaRPr lang="sr-Latn-RS" sz="2800" dirty="0" smtClean="0">
              <a:latin typeface="Calibri" pitchFamily="34" charset="0"/>
              <a:cs typeface="Calibri" pitchFamily="34" charset="0"/>
            </a:endParaRPr>
          </a:p>
          <a:p>
            <a:r>
              <a:rPr lang="en-US" sz="2800" dirty="0" smtClean="0">
                <a:latin typeface="Calibri" pitchFamily="34" charset="0"/>
                <a:cs typeface="Calibri" pitchFamily="34" charset="0"/>
              </a:rPr>
              <a:t> </a:t>
            </a:r>
            <a:r>
              <a:rPr lang="sr-Latn-RS" sz="2800" dirty="0">
                <a:latin typeface="Calibri" pitchFamily="34" charset="0"/>
                <a:cs typeface="Calibri" pitchFamily="34" charset="0"/>
              </a:rPr>
              <a:t>Ultrazvučni</a:t>
            </a:r>
            <a:r>
              <a:rPr lang="en-US" sz="2800" dirty="0">
                <a:latin typeface="Calibri" pitchFamily="34" charset="0"/>
                <a:cs typeface="Calibri" pitchFamily="34" charset="0"/>
              </a:rPr>
              <a:t> </a:t>
            </a:r>
            <a:r>
              <a:rPr lang="en-US" sz="2800" dirty="0" err="1">
                <a:latin typeface="Calibri" pitchFamily="34" charset="0"/>
                <a:cs typeface="Calibri" pitchFamily="34" charset="0"/>
              </a:rPr>
              <a:t>talasi</a:t>
            </a:r>
            <a:r>
              <a:rPr lang="en-US" sz="2800" dirty="0">
                <a:latin typeface="Calibri" pitchFamily="34" charset="0"/>
                <a:cs typeface="Calibri" pitchFamily="34" charset="0"/>
              </a:rPr>
              <a:t>, </a:t>
            </a:r>
            <a:r>
              <a:rPr lang="en-US" sz="2800" dirty="0" err="1">
                <a:latin typeface="Calibri" pitchFamily="34" charset="0"/>
                <a:cs typeface="Calibri" pitchFamily="34" charset="0"/>
              </a:rPr>
              <a:t>prolaskom</a:t>
            </a:r>
            <a:r>
              <a:rPr lang="en-US" sz="2800" dirty="0">
                <a:latin typeface="Calibri" pitchFamily="34" charset="0"/>
                <a:cs typeface="Calibri" pitchFamily="34" charset="0"/>
              </a:rPr>
              <a:t> </a:t>
            </a:r>
            <a:r>
              <a:rPr lang="en-US" sz="2800" dirty="0" err="1">
                <a:latin typeface="Calibri" pitchFamily="34" charset="0"/>
                <a:cs typeface="Calibri" pitchFamily="34" charset="0"/>
              </a:rPr>
              <a:t>kroz</a:t>
            </a:r>
            <a:r>
              <a:rPr lang="en-US" sz="2800" dirty="0">
                <a:latin typeface="Calibri" pitchFamily="34" charset="0"/>
                <a:cs typeface="Calibri" pitchFamily="34" charset="0"/>
              </a:rPr>
              <a:t> </a:t>
            </a:r>
            <a:r>
              <a:rPr lang="en-US" sz="2800" dirty="0" err="1">
                <a:latin typeface="Calibri" pitchFamily="34" charset="0"/>
                <a:cs typeface="Calibri" pitchFamily="34" charset="0"/>
              </a:rPr>
              <a:t>telo</a:t>
            </a:r>
            <a:r>
              <a:rPr lang="en-US" sz="2800" dirty="0">
                <a:latin typeface="Calibri" pitchFamily="34" charset="0"/>
                <a:cs typeface="Calibri" pitchFamily="34" charset="0"/>
              </a:rPr>
              <a:t>, a u</a:t>
            </a:r>
            <a:r>
              <a:rPr lang="sr-Latn-RS" sz="2800" dirty="0">
                <a:latin typeface="Calibri" pitchFamily="34" charset="0"/>
                <a:cs typeface="Calibri" pitchFamily="34" charset="0"/>
              </a:rPr>
              <a:t> </a:t>
            </a:r>
            <a:r>
              <a:rPr lang="en-US" sz="2800" dirty="0" err="1">
                <a:latin typeface="Calibri" pitchFamily="34" charset="0"/>
                <a:cs typeface="Calibri" pitchFamily="34" charset="0"/>
              </a:rPr>
              <a:t>interakciji</a:t>
            </a:r>
            <a:r>
              <a:rPr lang="en-US" sz="2800" dirty="0">
                <a:latin typeface="Calibri" pitchFamily="34" charset="0"/>
                <a:cs typeface="Calibri" pitchFamily="34" charset="0"/>
              </a:rPr>
              <a:t> </a:t>
            </a:r>
            <a:r>
              <a:rPr lang="en-US" sz="2800" dirty="0" err="1">
                <a:latin typeface="Calibri" pitchFamily="34" charset="0"/>
                <a:cs typeface="Calibri" pitchFamily="34" charset="0"/>
              </a:rPr>
              <a:t>sa</a:t>
            </a:r>
            <a:r>
              <a:rPr lang="en-US" sz="2800" dirty="0">
                <a:latin typeface="Calibri" pitchFamily="34" charset="0"/>
                <a:cs typeface="Calibri" pitchFamily="34" charset="0"/>
              </a:rPr>
              <a:t> </a:t>
            </a:r>
            <a:r>
              <a:rPr lang="en-US" sz="2800" dirty="0" err="1">
                <a:latin typeface="Calibri" pitchFamily="34" charset="0"/>
                <a:cs typeface="Calibri" pitchFamily="34" charset="0"/>
              </a:rPr>
              <a:t>različitim</a:t>
            </a:r>
            <a:r>
              <a:rPr lang="en-US" sz="2800" dirty="0">
                <a:latin typeface="Calibri" pitchFamily="34" charset="0"/>
                <a:cs typeface="Calibri" pitchFamily="34" charset="0"/>
              </a:rPr>
              <a:t> </a:t>
            </a:r>
            <a:r>
              <a:rPr lang="en-US" sz="2800" dirty="0" err="1">
                <a:latin typeface="Calibri" pitchFamily="34" charset="0"/>
                <a:cs typeface="Calibri" pitchFamily="34" charset="0"/>
              </a:rPr>
              <a:t>tkivima</a:t>
            </a:r>
            <a:r>
              <a:rPr lang="en-US" sz="2800" dirty="0">
                <a:latin typeface="Calibri" pitchFamily="34" charset="0"/>
                <a:cs typeface="Calibri" pitchFamily="34" charset="0"/>
              </a:rPr>
              <a:t>, </a:t>
            </a:r>
            <a:r>
              <a:rPr lang="en-US" sz="2800" dirty="0" err="1">
                <a:latin typeface="Calibri" pitchFamily="34" charset="0"/>
                <a:cs typeface="Calibri" pitchFamily="34" charset="0"/>
              </a:rPr>
              <a:t>bivaju</a:t>
            </a:r>
            <a:r>
              <a:rPr lang="en-US" sz="2800" dirty="0">
                <a:latin typeface="Calibri" pitchFamily="34" charset="0"/>
                <a:cs typeface="Calibri" pitchFamily="34" charset="0"/>
              </a:rPr>
              <a:t> </a:t>
            </a:r>
            <a:r>
              <a:rPr lang="en-US" sz="2800" dirty="0" err="1">
                <a:latin typeface="Calibri" pitchFamily="34" charset="0"/>
                <a:cs typeface="Calibri" pitchFamily="34" charset="0"/>
              </a:rPr>
              <a:t>reflektovani</a:t>
            </a:r>
            <a:r>
              <a:rPr lang="en-US" sz="2800" dirty="0">
                <a:latin typeface="Calibri" pitchFamily="34" charset="0"/>
                <a:cs typeface="Calibri" pitchFamily="34" charset="0"/>
              </a:rPr>
              <a:t>. </a:t>
            </a:r>
            <a:r>
              <a:rPr lang="en-US" sz="2800" dirty="0" err="1" smtClean="0">
                <a:latin typeface="Calibri" pitchFamily="34" charset="0"/>
                <a:cs typeface="Calibri" pitchFamily="34" charset="0"/>
              </a:rPr>
              <a:t>Taj</a:t>
            </a:r>
            <a:r>
              <a:rPr lang="en-US" sz="2800" dirty="0" smtClean="0">
                <a:latin typeface="Calibri" pitchFamily="34" charset="0"/>
                <a:cs typeface="Calibri" pitchFamily="34" charset="0"/>
              </a:rPr>
              <a:t> </a:t>
            </a:r>
            <a:r>
              <a:rPr lang="en-US" sz="2800" dirty="0" err="1">
                <a:latin typeface="Calibri" pitchFamily="34" charset="0"/>
                <a:cs typeface="Calibri" pitchFamily="34" charset="0"/>
              </a:rPr>
              <a:t>eho</a:t>
            </a:r>
            <a:r>
              <a:rPr lang="en-US" sz="2800" dirty="0">
                <a:latin typeface="Calibri" pitchFamily="34" charset="0"/>
                <a:cs typeface="Calibri" pitchFamily="34" charset="0"/>
              </a:rPr>
              <a:t> </a:t>
            </a:r>
            <a:r>
              <a:rPr lang="en-US" sz="2800" dirty="0" err="1">
                <a:latin typeface="Calibri" pitchFamily="34" charset="0"/>
                <a:cs typeface="Calibri" pitchFamily="34" charset="0"/>
              </a:rPr>
              <a:t>prvobitnih</a:t>
            </a:r>
            <a:r>
              <a:rPr lang="en-US" sz="2800" dirty="0">
                <a:latin typeface="Calibri" pitchFamily="34" charset="0"/>
                <a:cs typeface="Calibri" pitchFamily="34" charset="0"/>
              </a:rPr>
              <a:t> </a:t>
            </a:r>
            <a:r>
              <a:rPr lang="en-US" sz="2800" dirty="0" err="1">
                <a:latin typeface="Calibri" pitchFamily="34" charset="0"/>
                <a:cs typeface="Calibri" pitchFamily="34" charset="0"/>
              </a:rPr>
              <a:t>ultrazvučnih</a:t>
            </a:r>
            <a:r>
              <a:rPr lang="sr-Latn-RS" sz="2800" dirty="0">
                <a:latin typeface="Calibri" pitchFamily="34" charset="0"/>
                <a:cs typeface="Calibri" pitchFamily="34" charset="0"/>
              </a:rPr>
              <a:t> </a:t>
            </a:r>
            <a:r>
              <a:rPr lang="en-US" sz="2800" dirty="0" err="1">
                <a:latin typeface="Calibri" pitchFamily="34" charset="0"/>
                <a:cs typeface="Calibri" pitchFamily="34" charset="0"/>
              </a:rPr>
              <a:t>talasa</a:t>
            </a:r>
            <a:r>
              <a:rPr lang="en-US" sz="2800" dirty="0">
                <a:latin typeface="Calibri" pitchFamily="34" charset="0"/>
                <a:cs typeface="Calibri" pitchFamily="34" charset="0"/>
              </a:rPr>
              <a:t> </a:t>
            </a:r>
            <a:r>
              <a:rPr lang="sr-Latn-RS" sz="2800" dirty="0" smtClean="0">
                <a:latin typeface="Calibri" pitchFamily="34" charset="0"/>
                <a:cs typeface="Calibri" pitchFamily="34" charset="0"/>
              </a:rPr>
              <a:t> </a:t>
            </a:r>
            <a:r>
              <a:rPr lang="en-US" sz="2800" dirty="0" err="1" smtClean="0">
                <a:latin typeface="Calibri" pitchFamily="34" charset="0"/>
                <a:cs typeface="Calibri" pitchFamily="34" charset="0"/>
              </a:rPr>
              <a:t>piezoeletrični</a:t>
            </a:r>
            <a:r>
              <a:rPr lang="en-US" sz="2800" dirty="0" smtClean="0">
                <a:latin typeface="Calibri" pitchFamily="34" charset="0"/>
                <a:cs typeface="Calibri" pitchFamily="34" charset="0"/>
              </a:rPr>
              <a:t> </a:t>
            </a:r>
            <a:r>
              <a:rPr lang="en-US" sz="2800" dirty="0" err="1">
                <a:latin typeface="Calibri" pitchFamily="34" charset="0"/>
                <a:cs typeface="Calibri" pitchFamily="34" charset="0"/>
              </a:rPr>
              <a:t>kistali</a:t>
            </a:r>
            <a:r>
              <a:rPr lang="en-US" sz="2800" dirty="0">
                <a:latin typeface="Calibri" pitchFamily="34" charset="0"/>
                <a:cs typeface="Calibri" pitchFamily="34" charset="0"/>
              </a:rPr>
              <a:t> u </a:t>
            </a:r>
            <a:r>
              <a:rPr lang="en-US" sz="2800" dirty="0" err="1">
                <a:latin typeface="Calibri" pitchFamily="34" charset="0"/>
                <a:cs typeface="Calibri" pitchFamily="34" charset="0"/>
              </a:rPr>
              <a:t>sondi</a:t>
            </a:r>
            <a:r>
              <a:rPr lang="en-US" sz="2800" dirty="0">
                <a:latin typeface="Calibri" pitchFamily="34" charset="0"/>
                <a:cs typeface="Calibri" pitchFamily="34" charset="0"/>
              </a:rPr>
              <a:t> </a:t>
            </a:r>
            <a:r>
              <a:rPr lang="en-US" sz="2800" dirty="0" err="1">
                <a:latin typeface="Calibri" pitchFamily="34" charset="0"/>
                <a:cs typeface="Calibri" pitchFamily="34" charset="0"/>
              </a:rPr>
              <a:t>ponovo</a:t>
            </a:r>
            <a:r>
              <a:rPr lang="en-US" sz="2800" dirty="0">
                <a:latin typeface="Calibri" pitchFamily="34" charset="0"/>
                <a:cs typeface="Calibri" pitchFamily="34" charset="0"/>
              </a:rPr>
              <a:t> </a:t>
            </a:r>
            <a:r>
              <a:rPr lang="en-US" sz="2800" dirty="0" err="1">
                <a:latin typeface="Calibri" pitchFamily="34" charset="0"/>
                <a:cs typeface="Calibri" pitchFamily="34" charset="0"/>
              </a:rPr>
              <a:t>pretvaraju</a:t>
            </a:r>
            <a:r>
              <a:rPr lang="en-US" sz="2800" dirty="0">
                <a:latin typeface="Calibri" pitchFamily="34" charset="0"/>
                <a:cs typeface="Calibri" pitchFamily="34" charset="0"/>
              </a:rPr>
              <a:t> u </a:t>
            </a:r>
            <a:r>
              <a:rPr lang="en-US" sz="2800" dirty="0" err="1">
                <a:latin typeface="Calibri" pitchFamily="34" charset="0"/>
                <a:cs typeface="Calibri" pitchFamily="34" charset="0"/>
              </a:rPr>
              <a:t>električne</a:t>
            </a:r>
            <a:r>
              <a:rPr lang="en-US" sz="2800" dirty="0">
                <a:latin typeface="Calibri" pitchFamily="34" charset="0"/>
                <a:cs typeface="Calibri" pitchFamily="34" charset="0"/>
              </a:rPr>
              <a:t> </a:t>
            </a:r>
            <a:r>
              <a:rPr lang="en-US" sz="2800" dirty="0" err="1">
                <a:latin typeface="Calibri" pitchFamily="34" charset="0"/>
                <a:cs typeface="Calibri" pitchFamily="34" charset="0"/>
              </a:rPr>
              <a:t>signale</a:t>
            </a:r>
            <a:r>
              <a:rPr lang="en-US" sz="2800" dirty="0">
                <a:latin typeface="Calibri" pitchFamily="34" charset="0"/>
                <a:cs typeface="Calibri" pitchFamily="34" charset="0"/>
              </a:rPr>
              <a:t> </a:t>
            </a:r>
            <a:r>
              <a:rPr lang="en-US" sz="2800" dirty="0" err="1">
                <a:latin typeface="Calibri" pitchFamily="34" charset="0"/>
                <a:cs typeface="Calibri" pitchFamily="34" charset="0"/>
              </a:rPr>
              <a:t>koji</a:t>
            </a:r>
            <a:r>
              <a:rPr lang="en-US" sz="2800" dirty="0">
                <a:latin typeface="Calibri" pitchFamily="34" charset="0"/>
                <a:cs typeface="Calibri" pitchFamily="34" charset="0"/>
              </a:rPr>
              <a:t> </a:t>
            </a:r>
            <a:r>
              <a:rPr lang="en-US" sz="2800" dirty="0" err="1">
                <a:latin typeface="Calibri" pitchFamily="34" charset="0"/>
                <a:cs typeface="Calibri" pitchFamily="34" charset="0"/>
              </a:rPr>
              <a:t>su</a:t>
            </a:r>
            <a:r>
              <a:rPr lang="en-US" sz="2800" dirty="0">
                <a:latin typeface="Calibri" pitchFamily="34" charset="0"/>
                <a:cs typeface="Calibri" pitchFamily="34" charset="0"/>
              </a:rPr>
              <a:t> </a:t>
            </a:r>
            <a:r>
              <a:rPr lang="en-US" sz="2800" dirty="0" err="1">
                <a:latin typeface="Calibri" pitchFamily="34" charset="0"/>
                <a:cs typeface="Calibri" pitchFamily="34" charset="0"/>
              </a:rPr>
              <a:t>odgovorni</a:t>
            </a:r>
            <a:r>
              <a:rPr lang="en-US" sz="2800" dirty="0">
                <a:latin typeface="Calibri" pitchFamily="34" charset="0"/>
                <a:cs typeface="Calibri" pitchFamily="34" charset="0"/>
              </a:rPr>
              <a:t> </a:t>
            </a:r>
            <a:r>
              <a:rPr lang="en-US" sz="2800" dirty="0" err="1">
                <a:latin typeface="Calibri" pitchFamily="34" charset="0"/>
                <a:cs typeface="Calibri" pitchFamily="34" charset="0"/>
              </a:rPr>
              <a:t>za</a:t>
            </a:r>
            <a:r>
              <a:rPr lang="sr-Latn-RS" sz="2800" dirty="0">
                <a:latin typeface="Calibri" pitchFamily="34" charset="0"/>
                <a:cs typeface="Calibri" pitchFamily="34" charset="0"/>
              </a:rPr>
              <a:t> </a:t>
            </a:r>
            <a:r>
              <a:rPr lang="en-US" sz="2800" dirty="0" err="1">
                <a:latin typeface="Calibri" pitchFamily="34" charset="0"/>
                <a:cs typeface="Calibri" pitchFamily="34" charset="0"/>
              </a:rPr>
              <a:t>nastanak</a:t>
            </a:r>
            <a:r>
              <a:rPr lang="en-US" sz="2800" dirty="0">
                <a:latin typeface="Calibri" pitchFamily="34" charset="0"/>
                <a:cs typeface="Calibri" pitchFamily="34" charset="0"/>
              </a:rPr>
              <a:t> </a:t>
            </a:r>
            <a:r>
              <a:rPr lang="en-US" sz="2800" dirty="0" err="1">
                <a:latin typeface="Calibri" pitchFamily="34" charset="0"/>
                <a:cs typeface="Calibri" pitchFamily="34" charset="0"/>
              </a:rPr>
              <a:t>slike</a:t>
            </a:r>
            <a:r>
              <a:rPr lang="en-US" sz="2800" dirty="0">
                <a:latin typeface="Calibri" pitchFamily="34" charset="0"/>
                <a:cs typeface="Calibri" pitchFamily="34" charset="0"/>
              </a:rPr>
              <a:t> </a:t>
            </a:r>
            <a:r>
              <a:rPr lang="en-US" sz="2800" dirty="0" err="1">
                <a:latin typeface="Calibri" pitchFamily="34" charset="0"/>
                <a:cs typeface="Calibri" pitchFamily="34" charset="0"/>
              </a:rPr>
              <a:t>na</a:t>
            </a:r>
            <a:r>
              <a:rPr lang="en-US" sz="2800" dirty="0">
                <a:latin typeface="Calibri" pitchFamily="34" charset="0"/>
                <a:cs typeface="Calibri" pitchFamily="34" charset="0"/>
              </a:rPr>
              <a:t> </a:t>
            </a:r>
            <a:r>
              <a:rPr lang="en-US" sz="2800" dirty="0" err="1">
                <a:latin typeface="Calibri" pitchFamily="34" charset="0"/>
                <a:cs typeface="Calibri" pitchFamily="34" charset="0"/>
              </a:rPr>
              <a:t>ekranu</a:t>
            </a:r>
            <a:r>
              <a:rPr lang="en-US" sz="2800" dirty="0">
                <a:latin typeface="Calibri" pitchFamily="34" charset="0"/>
                <a:cs typeface="Calibri" pitchFamily="34" charset="0"/>
              </a:rPr>
              <a:t>. </a:t>
            </a:r>
            <a:endParaRPr lang="sr-Latn-RS" sz="2800" dirty="0" smtClean="0">
              <a:latin typeface="Calibri" pitchFamily="34" charset="0"/>
              <a:cs typeface="Calibri" pitchFamily="34" charset="0"/>
            </a:endParaRPr>
          </a:p>
          <a:p>
            <a:endParaRPr lang="sr-Latn-RS" sz="2800" dirty="0" smtClean="0">
              <a:latin typeface="Calibri" pitchFamily="34" charset="0"/>
              <a:cs typeface="Calibri" pitchFamily="34" charset="0"/>
            </a:endParaRPr>
          </a:p>
          <a:p>
            <a:r>
              <a:rPr lang="sr-Latn-RS" sz="2800" dirty="0">
                <a:latin typeface="Calibri" pitchFamily="34" charset="0"/>
                <a:cs typeface="Calibri" pitchFamily="34" charset="0"/>
              </a:rPr>
              <a:t>U</a:t>
            </a:r>
            <a:r>
              <a:rPr lang="en-US" sz="2800" dirty="0" err="1">
                <a:latin typeface="Calibri" pitchFamily="34" charset="0"/>
                <a:cs typeface="Calibri" pitchFamily="34" charset="0"/>
              </a:rPr>
              <a:t>ltrazvučna</a:t>
            </a:r>
            <a:r>
              <a:rPr lang="en-US" sz="2800" dirty="0">
                <a:latin typeface="Calibri" pitchFamily="34" charset="0"/>
                <a:cs typeface="Calibri" pitchFamily="34" charset="0"/>
              </a:rPr>
              <a:t> </a:t>
            </a:r>
            <a:r>
              <a:rPr lang="en-US" sz="2800" dirty="0" err="1">
                <a:latin typeface="Calibri" pitchFamily="34" charset="0"/>
                <a:cs typeface="Calibri" pitchFamily="34" charset="0"/>
              </a:rPr>
              <a:t>sonda</a:t>
            </a:r>
            <a:r>
              <a:rPr lang="en-US" sz="2800" dirty="0">
                <a:latin typeface="Calibri" pitchFamily="34" charset="0"/>
                <a:cs typeface="Calibri" pitchFamily="34" charset="0"/>
              </a:rPr>
              <a:t> </a:t>
            </a:r>
            <a:r>
              <a:rPr lang="sr-Latn-RS" sz="2800" dirty="0">
                <a:latin typeface="Calibri" pitchFamily="34" charset="0"/>
                <a:cs typeface="Calibri" pitchFamily="34" charset="0"/>
              </a:rPr>
              <a:t>se ponaša i kao</a:t>
            </a:r>
            <a:r>
              <a:rPr lang="en-US" sz="2800" dirty="0">
                <a:latin typeface="Calibri" pitchFamily="34" charset="0"/>
                <a:cs typeface="Calibri" pitchFamily="34" charset="0"/>
              </a:rPr>
              <a:t> </a:t>
            </a:r>
            <a:r>
              <a:rPr lang="en-US" sz="2800" dirty="0" err="1">
                <a:latin typeface="Calibri" pitchFamily="34" charset="0"/>
                <a:cs typeface="Calibri" pitchFamily="34" charset="0"/>
              </a:rPr>
              <a:t>odašiljač</a:t>
            </a:r>
            <a:r>
              <a:rPr lang="en-US" sz="2800" dirty="0">
                <a:latin typeface="Calibri" pitchFamily="34" charset="0"/>
                <a:cs typeface="Calibri" pitchFamily="34" charset="0"/>
              </a:rPr>
              <a:t> (generator) i </a:t>
            </a:r>
            <a:r>
              <a:rPr lang="sr-Latn-RS" sz="2800" dirty="0">
                <a:latin typeface="Calibri" pitchFamily="34" charset="0"/>
                <a:cs typeface="Calibri" pitchFamily="34" charset="0"/>
              </a:rPr>
              <a:t>kao </a:t>
            </a:r>
            <a:r>
              <a:rPr lang="en-US" sz="2800" dirty="0">
                <a:latin typeface="Calibri" pitchFamily="34" charset="0"/>
                <a:cs typeface="Calibri" pitchFamily="34" charset="0"/>
              </a:rPr>
              <a:t>receptor</a:t>
            </a:r>
            <a:r>
              <a:rPr lang="sr-Latn-RS" sz="2800" dirty="0">
                <a:latin typeface="Calibri" pitchFamily="34" charset="0"/>
                <a:cs typeface="Calibri" pitchFamily="34" charset="0"/>
              </a:rPr>
              <a:t> </a:t>
            </a:r>
            <a:r>
              <a:rPr lang="en-US" sz="2800" dirty="0" err="1">
                <a:latin typeface="Calibri" pitchFamily="34" charset="0"/>
                <a:cs typeface="Calibri" pitchFamily="34" charset="0"/>
              </a:rPr>
              <a:t>ultrazvučnih</a:t>
            </a:r>
            <a:r>
              <a:rPr lang="en-US" sz="2800" dirty="0">
                <a:latin typeface="Calibri" pitchFamily="34" charset="0"/>
                <a:cs typeface="Calibri" pitchFamily="34" charset="0"/>
              </a:rPr>
              <a:t> </a:t>
            </a:r>
            <a:r>
              <a:rPr lang="en-US" sz="2800" dirty="0" err="1">
                <a:latin typeface="Calibri" pitchFamily="34" charset="0"/>
                <a:cs typeface="Calibri" pitchFamily="34" charset="0"/>
              </a:rPr>
              <a:t>talasa</a:t>
            </a:r>
            <a:r>
              <a:rPr lang="en-US" sz="2800" dirty="0">
                <a:latin typeface="Calibri" pitchFamily="34" charset="0"/>
                <a:cs typeface="Calibri" pitchFamily="34" charset="0"/>
              </a:rPr>
              <a:t>.</a:t>
            </a:r>
          </a:p>
          <a:p>
            <a:endParaRPr lang="sr-Latn-RS" sz="2800" dirty="0">
              <a:latin typeface="Calibri" pitchFamily="34" charset="0"/>
              <a:cs typeface="Calibri" pitchFamily="34" charset="0"/>
            </a:endParaRPr>
          </a:p>
          <a:p>
            <a:endParaRPr lang="en-US" dirty="0"/>
          </a:p>
        </p:txBody>
      </p:sp>
    </p:spTree>
    <p:extLst>
      <p:ext uri="{BB962C8B-B14F-4D97-AF65-F5344CB8AC3E}">
        <p14:creationId xmlns:p14="http://schemas.microsoft.com/office/powerpoint/2010/main" val="142972004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35608" y="76200"/>
            <a:ext cx="7498080" cy="6172200"/>
          </a:xfrm>
        </p:spPr>
        <p:txBody>
          <a:bodyPr>
            <a:normAutofit/>
          </a:bodyPr>
          <a:lstStyle/>
          <a:p>
            <a:pPr marL="82296" indent="0">
              <a:buNone/>
            </a:pPr>
            <a:r>
              <a:rPr lang="sv-SE" sz="2400" dirty="0" smtClean="0"/>
              <a:t>Šematski </a:t>
            </a:r>
            <a:r>
              <a:rPr lang="sv-SE" sz="2400" dirty="0"/>
              <a:t>prikaz principa obrnutog piezoelektričnog efekta:</a:t>
            </a:r>
            <a:endParaRPr lang="sr-Latn-RS" sz="2400" dirty="0"/>
          </a:p>
          <a:p>
            <a:r>
              <a:rPr lang="es-ES" sz="2400" dirty="0" smtClean="0"/>
              <a:t>a</a:t>
            </a:r>
            <a:r>
              <a:rPr lang="es-ES" sz="2400" dirty="0"/>
              <a:t>) </a:t>
            </a:r>
            <a:r>
              <a:rPr lang="es-ES" sz="2400" dirty="0" err="1"/>
              <a:t>pretvaranje</a:t>
            </a:r>
            <a:r>
              <a:rPr lang="es-ES" sz="2400" dirty="0"/>
              <a:t> </a:t>
            </a:r>
            <a:r>
              <a:rPr lang="es-ES" sz="2400" dirty="0" err="1" smtClean="0"/>
              <a:t>električnih</a:t>
            </a:r>
            <a:r>
              <a:rPr lang="es-ES" sz="2400" dirty="0" smtClean="0"/>
              <a:t> </a:t>
            </a:r>
            <a:r>
              <a:rPr lang="es-ES" sz="2400" dirty="0"/>
              <a:t>impulsa u </a:t>
            </a:r>
            <a:r>
              <a:rPr lang="es-ES" sz="2400" dirty="0" err="1"/>
              <a:t>mehaničke</a:t>
            </a:r>
            <a:r>
              <a:rPr lang="es-ES" sz="2400" dirty="0"/>
              <a:t> </a:t>
            </a:r>
            <a:r>
              <a:rPr lang="es-ES" sz="2400" dirty="0" smtClean="0"/>
              <a:t>talase</a:t>
            </a:r>
            <a:endParaRPr lang="sr-Latn-RS" sz="2400" dirty="0" smtClean="0"/>
          </a:p>
          <a:p>
            <a:r>
              <a:rPr lang="en-US" sz="2400" dirty="0"/>
              <a:t>b) </a:t>
            </a:r>
            <a:r>
              <a:rPr lang="en-US" sz="2400" dirty="0" err="1"/>
              <a:t>odbijanje</a:t>
            </a:r>
            <a:r>
              <a:rPr lang="en-US" sz="2400" dirty="0"/>
              <a:t> UZ </a:t>
            </a:r>
            <a:r>
              <a:rPr lang="en-US" sz="2400" dirty="0" err="1"/>
              <a:t>talasa</a:t>
            </a:r>
            <a:r>
              <a:rPr lang="en-US" sz="2400" dirty="0"/>
              <a:t> i </a:t>
            </a:r>
            <a:r>
              <a:rPr lang="en-US" sz="2400" dirty="0" err="1"/>
              <a:t>vraćanje</a:t>
            </a:r>
            <a:r>
              <a:rPr lang="en-US" sz="2400" dirty="0"/>
              <a:t> </a:t>
            </a:r>
            <a:r>
              <a:rPr lang="en-US" sz="2400" dirty="0" err="1"/>
              <a:t>reflektovanog</a:t>
            </a:r>
            <a:r>
              <a:rPr lang="en-US" sz="2400" dirty="0"/>
              <a:t> </a:t>
            </a:r>
            <a:r>
              <a:rPr lang="en-US" sz="2400" dirty="0" err="1"/>
              <a:t>talasa</a:t>
            </a:r>
            <a:r>
              <a:rPr lang="en-US" sz="2400" dirty="0"/>
              <a:t> u </a:t>
            </a:r>
            <a:r>
              <a:rPr lang="en-US" sz="2400" dirty="0" err="1"/>
              <a:t>sondu</a:t>
            </a:r>
            <a:r>
              <a:rPr lang="en-US" sz="2400" dirty="0"/>
              <a:t>; </a:t>
            </a:r>
            <a:endParaRPr lang="sr-Latn-RS" sz="2400" dirty="0" smtClean="0"/>
          </a:p>
          <a:p>
            <a:r>
              <a:rPr lang="en-US" sz="2400" dirty="0" smtClean="0"/>
              <a:t>c</a:t>
            </a:r>
            <a:r>
              <a:rPr lang="en-US" sz="2400" dirty="0"/>
              <a:t>) </a:t>
            </a:r>
            <a:r>
              <a:rPr lang="en-US" sz="2400" dirty="0" err="1"/>
              <a:t>ponovno</a:t>
            </a:r>
            <a:r>
              <a:rPr lang="en-US" sz="2400" dirty="0"/>
              <a:t> </a:t>
            </a:r>
            <a:r>
              <a:rPr lang="en-US" sz="2400" dirty="0" err="1"/>
              <a:t>pretvaranje</a:t>
            </a:r>
            <a:r>
              <a:rPr lang="en-US" sz="2400" dirty="0"/>
              <a:t> </a:t>
            </a:r>
            <a:r>
              <a:rPr lang="en-US" sz="2400" dirty="0" err="1"/>
              <a:t>odbijenih</a:t>
            </a:r>
            <a:r>
              <a:rPr lang="en-US" sz="2400" dirty="0"/>
              <a:t> (</a:t>
            </a:r>
            <a:r>
              <a:rPr lang="en-US" sz="2400" dirty="0" err="1"/>
              <a:t>eho</a:t>
            </a:r>
            <a:r>
              <a:rPr lang="en-US" sz="2400" dirty="0"/>
              <a:t>) </a:t>
            </a:r>
            <a:r>
              <a:rPr lang="en-US" sz="2400" dirty="0" err="1"/>
              <a:t>ultrazvučnih</a:t>
            </a:r>
            <a:r>
              <a:rPr lang="en-US" sz="2400" dirty="0"/>
              <a:t> </a:t>
            </a:r>
            <a:r>
              <a:rPr lang="en-US" sz="2400" dirty="0" err="1"/>
              <a:t>talasa</a:t>
            </a:r>
            <a:r>
              <a:rPr lang="en-US" sz="2400" dirty="0"/>
              <a:t> u </a:t>
            </a:r>
            <a:r>
              <a:rPr lang="en-US" sz="2500" dirty="0" err="1"/>
              <a:t>električne</a:t>
            </a:r>
            <a:r>
              <a:rPr lang="en-US" sz="2400" dirty="0"/>
              <a:t> impulse </a:t>
            </a:r>
            <a:r>
              <a:rPr lang="en-US" sz="2400" dirty="0" err="1"/>
              <a:t>odgovorne</a:t>
            </a:r>
            <a:r>
              <a:rPr lang="en-US" sz="2400" dirty="0"/>
              <a:t> </a:t>
            </a:r>
            <a:r>
              <a:rPr lang="en-US" sz="2400" dirty="0" err="1"/>
              <a:t>za</a:t>
            </a:r>
            <a:r>
              <a:rPr lang="en-US" sz="2400" dirty="0"/>
              <a:t> </a:t>
            </a:r>
            <a:r>
              <a:rPr lang="en-US" sz="2400" dirty="0" err="1"/>
              <a:t>nastanak</a:t>
            </a:r>
            <a:r>
              <a:rPr lang="en-US" sz="2400" dirty="0"/>
              <a:t> </a:t>
            </a:r>
            <a:r>
              <a:rPr lang="en-US" sz="2400" dirty="0" err="1"/>
              <a:t>slike</a:t>
            </a:r>
            <a:r>
              <a:rPr lang="en-US" sz="2400" dirty="0"/>
              <a:t> </a:t>
            </a:r>
            <a:r>
              <a:rPr lang="en-US" sz="2400" dirty="0" err="1"/>
              <a:t>na</a:t>
            </a:r>
            <a:r>
              <a:rPr lang="en-US" sz="2400" dirty="0"/>
              <a:t> </a:t>
            </a:r>
            <a:r>
              <a:rPr lang="en-US" sz="2400" dirty="0" err="1"/>
              <a:t>ekranu</a:t>
            </a:r>
            <a:endParaRPr lang="en-US" sz="2400" dirty="0"/>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05200" y="2819400"/>
            <a:ext cx="4751596" cy="3886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4809234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47800" y="304800"/>
            <a:ext cx="7498080" cy="838200"/>
          </a:xfrm>
        </p:spPr>
        <p:txBody>
          <a:bodyPr>
            <a:normAutofit fontScale="90000"/>
          </a:bodyPr>
          <a:lstStyle/>
          <a:p>
            <a:r>
              <a:rPr lang="sr-Latn-RS" dirty="0" smtClean="0"/>
              <a:t>Primena i delovanje ultrazvuka</a:t>
            </a:r>
            <a:r>
              <a:rPr lang="en-US" dirty="0"/>
              <a:t/>
            </a:r>
            <a:br>
              <a:rPr lang="en-US" dirty="0"/>
            </a:br>
            <a:endParaRPr lang="en-US" dirty="0"/>
          </a:p>
        </p:txBody>
      </p:sp>
      <p:sp>
        <p:nvSpPr>
          <p:cNvPr id="3" name="Content Placeholder 2"/>
          <p:cNvSpPr>
            <a:spLocks noGrp="1"/>
          </p:cNvSpPr>
          <p:nvPr>
            <p:ph idx="1"/>
          </p:nvPr>
        </p:nvSpPr>
        <p:spPr>
          <a:xfrm>
            <a:off x="1447800" y="762000"/>
            <a:ext cx="7498080" cy="5638800"/>
          </a:xfrm>
        </p:spPr>
        <p:txBody>
          <a:bodyPr>
            <a:noAutofit/>
          </a:bodyPr>
          <a:lstStyle/>
          <a:p>
            <a:pPr marL="82296" indent="0">
              <a:buNone/>
            </a:pPr>
            <a:r>
              <a:rPr lang="en-US" sz="2800" dirty="0" smtClean="0">
                <a:latin typeface="Calibri" pitchFamily="34" charset="0"/>
                <a:cs typeface="Calibri" pitchFamily="34" charset="0"/>
              </a:rPr>
              <a:t> </a:t>
            </a:r>
            <a:r>
              <a:rPr lang="en-US" sz="2800" dirty="0" err="1">
                <a:latin typeface="Calibri" pitchFamily="34" charset="0"/>
                <a:cs typeface="Calibri" pitchFamily="34" charset="0"/>
              </a:rPr>
              <a:t>Primena</a:t>
            </a:r>
            <a:r>
              <a:rPr lang="en-US" sz="2800" dirty="0">
                <a:latin typeface="Calibri" pitchFamily="34" charset="0"/>
                <a:cs typeface="Calibri" pitchFamily="34" charset="0"/>
              </a:rPr>
              <a:t> </a:t>
            </a:r>
            <a:r>
              <a:rPr lang="en-US" sz="2800" dirty="0" err="1">
                <a:latin typeface="Calibri" pitchFamily="34" charset="0"/>
                <a:cs typeface="Calibri" pitchFamily="34" charset="0"/>
              </a:rPr>
              <a:t>ultrazvuka</a:t>
            </a:r>
            <a:r>
              <a:rPr lang="en-US" sz="2800" dirty="0">
                <a:latin typeface="Calibri" pitchFamily="34" charset="0"/>
                <a:cs typeface="Calibri" pitchFamily="34" charset="0"/>
              </a:rPr>
              <a:t> je </a:t>
            </a:r>
            <a:r>
              <a:rPr lang="en-US" sz="2800" dirty="0" err="1">
                <a:latin typeface="Calibri" pitchFamily="34" charset="0"/>
                <a:cs typeface="Calibri" pitchFamily="34" charset="0"/>
              </a:rPr>
              <a:t>izuzetno</a:t>
            </a:r>
            <a:r>
              <a:rPr lang="en-US" sz="2800" dirty="0">
                <a:latin typeface="Calibri" pitchFamily="34" charset="0"/>
                <a:cs typeface="Calibri" pitchFamily="34" charset="0"/>
              </a:rPr>
              <a:t> </a:t>
            </a:r>
            <a:r>
              <a:rPr lang="en-US" sz="2800" dirty="0" err="1">
                <a:latin typeface="Calibri" pitchFamily="34" charset="0"/>
                <a:cs typeface="Calibri" pitchFamily="34" charset="0"/>
              </a:rPr>
              <a:t>široka</a:t>
            </a:r>
            <a:r>
              <a:rPr lang="en-US" sz="2800" dirty="0">
                <a:latin typeface="Calibri" pitchFamily="34" charset="0"/>
                <a:cs typeface="Calibri" pitchFamily="34" charset="0"/>
              </a:rPr>
              <a:t>. </a:t>
            </a:r>
            <a:endParaRPr lang="sr-Latn-RS" sz="2800" dirty="0" smtClean="0">
              <a:latin typeface="Calibri" pitchFamily="34" charset="0"/>
              <a:cs typeface="Calibri" pitchFamily="34" charset="0"/>
            </a:endParaRPr>
          </a:p>
          <a:p>
            <a:pPr marL="82296" indent="0">
              <a:buNone/>
            </a:pPr>
            <a:r>
              <a:rPr lang="en-US" sz="2800" dirty="0" err="1">
                <a:latin typeface="Calibri" pitchFamily="34" charset="0"/>
                <a:cs typeface="Calibri" pitchFamily="34" charset="0"/>
              </a:rPr>
              <a:t>Upotrebljava</a:t>
            </a:r>
            <a:r>
              <a:rPr lang="en-US" sz="2800" dirty="0">
                <a:latin typeface="Calibri" pitchFamily="34" charset="0"/>
                <a:cs typeface="Calibri" pitchFamily="34" charset="0"/>
              </a:rPr>
              <a:t> se u </a:t>
            </a:r>
            <a:r>
              <a:rPr lang="en-US" sz="2800" dirty="0" err="1">
                <a:latin typeface="Calibri" pitchFamily="34" charset="0"/>
                <a:cs typeface="Calibri" pitchFamily="34" charset="0"/>
              </a:rPr>
              <a:t>medicini</a:t>
            </a:r>
            <a:r>
              <a:rPr lang="en-US" sz="2800" dirty="0">
                <a:latin typeface="Calibri" pitchFamily="34" charset="0"/>
                <a:cs typeface="Calibri" pitchFamily="34" charset="0"/>
              </a:rPr>
              <a:t>, </a:t>
            </a:r>
            <a:r>
              <a:rPr lang="en-US" sz="2800" dirty="0" err="1">
                <a:latin typeface="Calibri" pitchFamily="34" charset="0"/>
                <a:cs typeface="Calibri" pitchFamily="34" charset="0"/>
              </a:rPr>
              <a:t>merenju,energetici</a:t>
            </a:r>
            <a:r>
              <a:rPr lang="en-US" sz="2800" dirty="0">
                <a:latin typeface="Calibri" pitchFamily="34" charset="0"/>
                <a:cs typeface="Calibri" pitchFamily="34" charset="0"/>
              </a:rPr>
              <a:t>, </a:t>
            </a:r>
            <a:r>
              <a:rPr lang="en-US" sz="2800" dirty="0" err="1">
                <a:latin typeface="Calibri" pitchFamily="34" charset="0"/>
                <a:cs typeface="Calibri" pitchFamily="34" charset="0"/>
              </a:rPr>
              <a:t>pomorstvu</a:t>
            </a:r>
            <a:r>
              <a:rPr lang="en-US" sz="2800" dirty="0">
                <a:latin typeface="Calibri" pitchFamily="34" charset="0"/>
                <a:cs typeface="Calibri" pitchFamily="34" charset="0"/>
              </a:rPr>
              <a:t>, </a:t>
            </a:r>
            <a:r>
              <a:rPr lang="en-US" sz="2800" dirty="0" err="1">
                <a:latin typeface="Calibri" pitchFamily="34" charset="0"/>
                <a:cs typeface="Calibri" pitchFamily="34" charset="0"/>
              </a:rPr>
              <a:t>tehnologiji</a:t>
            </a:r>
            <a:r>
              <a:rPr lang="en-US" sz="2800" dirty="0">
                <a:latin typeface="Calibri" pitchFamily="34" charset="0"/>
                <a:cs typeface="Calibri" pitchFamily="34" charset="0"/>
              </a:rPr>
              <a:t> i </a:t>
            </a:r>
            <a:r>
              <a:rPr lang="en-US" sz="2800" dirty="0" err="1">
                <a:latin typeface="Calibri" pitchFamily="34" charset="0"/>
                <a:cs typeface="Calibri" pitchFamily="34" charset="0"/>
              </a:rPr>
              <a:t>vodjenju</a:t>
            </a:r>
            <a:r>
              <a:rPr lang="en-US" sz="2800" dirty="0">
                <a:latin typeface="Calibri" pitchFamily="34" charset="0"/>
                <a:cs typeface="Calibri" pitchFamily="34" charset="0"/>
              </a:rPr>
              <a:t> </a:t>
            </a:r>
            <a:r>
              <a:rPr lang="en-US" sz="2800" dirty="0" err="1">
                <a:latin typeface="Calibri" pitchFamily="34" charset="0"/>
                <a:cs typeface="Calibri" pitchFamily="34" charset="0"/>
              </a:rPr>
              <a:t>najrazličitijih</a:t>
            </a:r>
            <a:r>
              <a:rPr lang="en-US" sz="2800" dirty="0">
                <a:latin typeface="Calibri" pitchFamily="34" charset="0"/>
                <a:cs typeface="Calibri" pitchFamily="34" charset="0"/>
              </a:rPr>
              <a:t> </a:t>
            </a:r>
            <a:r>
              <a:rPr lang="en-US" sz="2800" dirty="0" err="1">
                <a:latin typeface="Calibri" pitchFamily="34" charset="0"/>
                <a:cs typeface="Calibri" pitchFamily="34" charset="0"/>
              </a:rPr>
              <a:t>procesa</a:t>
            </a:r>
            <a:r>
              <a:rPr lang="en-US" sz="2800" dirty="0">
                <a:latin typeface="Calibri" pitchFamily="34" charset="0"/>
                <a:cs typeface="Calibri" pitchFamily="34" charset="0"/>
              </a:rPr>
              <a:t> </a:t>
            </a:r>
            <a:r>
              <a:rPr lang="en-US" sz="2800" dirty="0" err="1">
                <a:latin typeface="Calibri" pitchFamily="34" charset="0"/>
                <a:cs typeface="Calibri" pitchFamily="34" charset="0"/>
              </a:rPr>
              <a:t>farmacije</a:t>
            </a:r>
            <a:r>
              <a:rPr lang="en-US" sz="2800" dirty="0">
                <a:latin typeface="Calibri" pitchFamily="34" charset="0"/>
                <a:cs typeface="Calibri" pitchFamily="34" charset="0"/>
              </a:rPr>
              <a:t>, </a:t>
            </a:r>
            <a:r>
              <a:rPr lang="en-US" sz="2800" dirty="0" err="1">
                <a:latin typeface="Calibri" pitchFamily="34" charset="0"/>
                <a:cs typeface="Calibri" pitchFamily="34" charset="0"/>
              </a:rPr>
              <a:t>hemije</a:t>
            </a:r>
            <a:r>
              <a:rPr lang="en-US" sz="2800" dirty="0">
                <a:latin typeface="Calibri" pitchFamily="34" charset="0"/>
                <a:cs typeface="Calibri" pitchFamily="34" charset="0"/>
              </a:rPr>
              <a:t>, </a:t>
            </a:r>
            <a:r>
              <a:rPr lang="en-US" sz="2800" dirty="0" err="1">
                <a:latin typeface="Calibri" pitchFamily="34" charset="0"/>
                <a:cs typeface="Calibri" pitchFamily="34" charset="0"/>
              </a:rPr>
              <a:t>biologije</a:t>
            </a:r>
            <a:r>
              <a:rPr lang="en-US" sz="2800" dirty="0">
                <a:latin typeface="Calibri" pitchFamily="34" charset="0"/>
                <a:cs typeface="Calibri" pitchFamily="34" charset="0"/>
              </a:rPr>
              <a:t>, </a:t>
            </a:r>
            <a:r>
              <a:rPr lang="en-US" sz="2800" dirty="0" err="1">
                <a:latin typeface="Calibri" pitchFamily="34" charset="0"/>
                <a:cs typeface="Calibri" pitchFamily="34" charset="0"/>
              </a:rPr>
              <a:t>veterine</a:t>
            </a:r>
            <a:r>
              <a:rPr lang="en-US" sz="2800" dirty="0">
                <a:latin typeface="Calibri" pitchFamily="34" charset="0"/>
                <a:cs typeface="Calibri" pitchFamily="34" charset="0"/>
              </a:rPr>
              <a:t>, </a:t>
            </a:r>
            <a:r>
              <a:rPr lang="en-US" sz="2800" dirty="0" err="1">
                <a:latin typeface="Calibri" pitchFamily="34" charset="0"/>
                <a:cs typeface="Calibri" pitchFamily="34" charset="0"/>
              </a:rPr>
              <a:t>defektoskopiji</a:t>
            </a:r>
            <a:r>
              <a:rPr lang="en-US" sz="2800" dirty="0">
                <a:latin typeface="Calibri" pitchFamily="34" charset="0"/>
                <a:cs typeface="Calibri" pitchFamily="34" charset="0"/>
              </a:rPr>
              <a:t> </a:t>
            </a:r>
            <a:r>
              <a:rPr lang="en-US" sz="2800" dirty="0" err="1">
                <a:latin typeface="Calibri" pitchFamily="34" charset="0"/>
                <a:cs typeface="Calibri" pitchFamily="34" charset="0"/>
              </a:rPr>
              <a:t>itd</a:t>
            </a:r>
            <a:r>
              <a:rPr lang="en-US" sz="2800" dirty="0">
                <a:latin typeface="Calibri" pitchFamily="34" charset="0"/>
                <a:cs typeface="Calibri" pitchFamily="34" charset="0"/>
              </a:rPr>
              <a:t>. </a:t>
            </a:r>
            <a:endParaRPr lang="sr-Latn-RS" sz="2800" dirty="0">
              <a:latin typeface="Calibri" pitchFamily="34" charset="0"/>
              <a:cs typeface="Calibri" pitchFamily="34" charset="0"/>
            </a:endParaRPr>
          </a:p>
          <a:p>
            <a:r>
              <a:rPr lang="en-US" sz="2800" dirty="0" err="1" smtClean="0">
                <a:latin typeface="Calibri" pitchFamily="34" charset="0"/>
                <a:cs typeface="Calibri" pitchFamily="34" charset="0"/>
              </a:rPr>
              <a:t>Merenja</a:t>
            </a:r>
            <a:r>
              <a:rPr lang="en-US" sz="2800" dirty="0">
                <a:latin typeface="Calibri" pitchFamily="34" charset="0"/>
                <a:cs typeface="Calibri" pitchFamily="34" charset="0"/>
              </a:rPr>
              <a:t>: </a:t>
            </a:r>
            <a:r>
              <a:rPr lang="en-US" sz="2800" dirty="0" err="1">
                <a:latin typeface="Calibri" pitchFamily="34" charset="0"/>
                <a:cs typeface="Calibri" pitchFamily="34" charset="0"/>
              </a:rPr>
              <a:t>udaljenost</a:t>
            </a:r>
            <a:r>
              <a:rPr lang="en-US" sz="2800" dirty="0">
                <a:latin typeface="Calibri" pitchFamily="34" charset="0"/>
                <a:cs typeface="Calibri" pitchFamily="34" charset="0"/>
              </a:rPr>
              <a:t>, </a:t>
            </a:r>
            <a:r>
              <a:rPr lang="en-US" sz="2800" dirty="0" err="1">
                <a:latin typeface="Calibri" pitchFamily="34" charset="0"/>
                <a:cs typeface="Calibri" pitchFamily="34" charset="0"/>
              </a:rPr>
              <a:t>debljina</a:t>
            </a:r>
            <a:r>
              <a:rPr lang="en-US" sz="2800" dirty="0">
                <a:latin typeface="Calibri" pitchFamily="34" charset="0"/>
                <a:cs typeface="Calibri" pitchFamily="34" charset="0"/>
              </a:rPr>
              <a:t>, </a:t>
            </a:r>
            <a:r>
              <a:rPr lang="en-US" sz="2800" dirty="0" err="1">
                <a:latin typeface="Calibri" pitchFamily="34" charset="0"/>
                <a:cs typeface="Calibri" pitchFamily="34" charset="0"/>
              </a:rPr>
              <a:t>dubina</a:t>
            </a:r>
            <a:r>
              <a:rPr lang="en-US" sz="2800" dirty="0">
                <a:latin typeface="Calibri" pitchFamily="34" charset="0"/>
                <a:cs typeface="Calibri" pitchFamily="34" charset="0"/>
              </a:rPr>
              <a:t>, </a:t>
            </a:r>
            <a:r>
              <a:rPr lang="en-US" sz="2800" dirty="0" err="1">
                <a:latin typeface="Calibri" pitchFamily="34" charset="0"/>
                <a:cs typeface="Calibri" pitchFamily="34" charset="0"/>
              </a:rPr>
              <a:t>protok</a:t>
            </a:r>
            <a:r>
              <a:rPr lang="en-US" sz="2800" dirty="0">
                <a:latin typeface="Calibri" pitchFamily="34" charset="0"/>
                <a:cs typeface="Calibri" pitchFamily="34" charset="0"/>
              </a:rPr>
              <a:t>. </a:t>
            </a:r>
          </a:p>
          <a:p>
            <a:r>
              <a:rPr lang="en-US" sz="2800" dirty="0" smtClean="0">
                <a:latin typeface="Calibri" pitchFamily="34" charset="0"/>
                <a:cs typeface="Calibri" pitchFamily="34" charset="0"/>
              </a:rPr>
              <a:t> </a:t>
            </a:r>
            <a:r>
              <a:rPr lang="en-US" sz="2800" dirty="0" err="1">
                <a:latin typeface="Calibri" pitchFamily="34" charset="0"/>
                <a:cs typeface="Calibri" pitchFamily="34" charset="0"/>
              </a:rPr>
              <a:t>Energetika</a:t>
            </a:r>
            <a:r>
              <a:rPr lang="en-US" sz="2800" dirty="0">
                <a:latin typeface="Calibri" pitchFamily="34" charset="0"/>
                <a:cs typeface="Calibri" pitchFamily="34" charset="0"/>
              </a:rPr>
              <a:t>: </a:t>
            </a:r>
            <a:r>
              <a:rPr lang="en-US" sz="2800" dirty="0" err="1">
                <a:latin typeface="Calibri" pitchFamily="34" charset="0"/>
                <a:cs typeface="Calibri" pitchFamily="34" charset="0"/>
              </a:rPr>
              <a:t>emulgiranje,čišćenje</a:t>
            </a:r>
            <a:r>
              <a:rPr lang="en-US" sz="2800" dirty="0">
                <a:latin typeface="Calibri" pitchFamily="34" charset="0"/>
                <a:cs typeface="Calibri" pitchFamily="34" charset="0"/>
              </a:rPr>
              <a:t>, </a:t>
            </a:r>
            <a:r>
              <a:rPr lang="en-US" sz="2800" dirty="0" err="1">
                <a:latin typeface="Calibri" pitchFamily="34" charset="0"/>
                <a:cs typeface="Calibri" pitchFamily="34" charset="0"/>
              </a:rPr>
              <a:t>podvodna</a:t>
            </a:r>
            <a:r>
              <a:rPr lang="en-US" sz="2800" dirty="0">
                <a:latin typeface="Calibri" pitchFamily="34" charset="0"/>
                <a:cs typeface="Calibri" pitchFamily="34" charset="0"/>
              </a:rPr>
              <a:t> </a:t>
            </a:r>
            <a:r>
              <a:rPr lang="en-US" sz="2800" dirty="0" err="1">
                <a:latin typeface="Calibri" pitchFamily="34" charset="0"/>
                <a:cs typeface="Calibri" pitchFamily="34" charset="0"/>
              </a:rPr>
              <a:t>komunikacija</a:t>
            </a:r>
            <a:r>
              <a:rPr lang="en-US" sz="2800" dirty="0">
                <a:latin typeface="Calibri" pitchFamily="34" charset="0"/>
                <a:cs typeface="Calibri" pitchFamily="34" charset="0"/>
              </a:rPr>
              <a:t>. </a:t>
            </a:r>
          </a:p>
          <a:p>
            <a:r>
              <a:rPr lang="en-US" sz="2800" dirty="0" smtClean="0">
                <a:latin typeface="Calibri" pitchFamily="34" charset="0"/>
                <a:cs typeface="Calibri" pitchFamily="34" charset="0"/>
              </a:rPr>
              <a:t> </a:t>
            </a:r>
            <a:r>
              <a:rPr lang="en-US" sz="2800" dirty="0" err="1">
                <a:latin typeface="Calibri" pitchFamily="34" charset="0"/>
                <a:cs typeface="Calibri" pitchFamily="34" charset="0"/>
              </a:rPr>
              <a:t>Pomorstvo</a:t>
            </a:r>
            <a:r>
              <a:rPr lang="en-US" sz="2800" dirty="0">
                <a:latin typeface="Calibri" pitchFamily="34" charset="0"/>
                <a:cs typeface="Calibri" pitchFamily="34" charset="0"/>
              </a:rPr>
              <a:t>: </a:t>
            </a:r>
            <a:r>
              <a:rPr lang="en-US" sz="2800" dirty="0" err="1">
                <a:latin typeface="Calibri" pitchFamily="34" charset="0"/>
                <a:cs typeface="Calibri" pitchFamily="34" charset="0"/>
              </a:rPr>
              <a:t>ribolov</a:t>
            </a:r>
            <a:r>
              <a:rPr lang="en-US" sz="2800" dirty="0">
                <a:latin typeface="Calibri" pitchFamily="34" charset="0"/>
                <a:cs typeface="Calibri" pitchFamily="34" charset="0"/>
              </a:rPr>
              <a:t>, mine, </a:t>
            </a:r>
            <a:r>
              <a:rPr lang="en-US" sz="2800" dirty="0" err="1">
                <a:latin typeface="Calibri" pitchFamily="34" charset="0"/>
                <a:cs typeface="Calibri" pitchFamily="34" charset="0"/>
              </a:rPr>
              <a:t>torpeda</a:t>
            </a:r>
            <a:r>
              <a:rPr lang="en-US" sz="2800" dirty="0">
                <a:latin typeface="Calibri" pitchFamily="34" charset="0"/>
                <a:cs typeface="Calibri" pitchFamily="34" charset="0"/>
              </a:rPr>
              <a:t>, </a:t>
            </a:r>
            <a:r>
              <a:rPr lang="en-US" sz="2800" dirty="0" err="1">
                <a:latin typeface="Calibri" pitchFamily="34" charset="0"/>
                <a:cs typeface="Calibri" pitchFamily="34" charset="0"/>
              </a:rPr>
              <a:t>podmornice</a:t>
            </a:r>
            <a:r>
              <a:rPr lang="en-US" sz="2800" dirty="0">
                <a:latin typeface="Calibri" pitchFamily="34" charset="0"/>
                <a:cs typeface="Calibri" pitchFamily="34" charset="0"/>
              </a:rPr>
              <a:t>, </a:t>
            </a:r>
            <a:r>
              <a:rPr lang="en-US" sz="2800" dirty="0" err="1">
                <a:latin typeface="Calibri" pitchFamily="34" charset="0"/>
                <a:cs typeface="Calibri" pitchFamily="34" charset="0"/>
              </a:rPr>
              <a:t>komunikacije</a:t>
            </a:r>
            <a:r>
              <a:rPr lang="en-US" sz="2800" dirty="0">
                <a:latin typeface="Calibri" pitchFamily="34" charset="0"/>
                <a:cs typeface="Calibri" pitchFamily="34" charset="0"/>
              </a:rPr>
              <a:t>. </a:t>
            </a:r>
            <a:endParaRPr lang="sr-Latn-RS" sz="2800" dirty="0">
              <a:latin typeface="Calibri" pitchFamily="34" charset="0"/>
              <a:cs typeface="Calibri" pitchFamily="34" charset="0"/>
            </a:endParaRPr>
          </a:p>
          <a:p>
            <a:r>
              <a:rPr lang="en-US" sz="2800" dirty="0" err="1" smtClean="0">
                <a:latin typeface="Calibri" pitchFamily="34" charset="0"/>
                <a:cs typeface="Calibri" pitchFamily="34" charset="0"/>
              </a:rPr>
              <a:t>Tehnologija</a:t>
            </a:r>
            <a:r>
              <a:rPr lang="en-US" sz="2800" dirty="0">
                <a:latin typeface="Calibri" pitchFamily="34" charset="0"/>
                <a:cs typeface="Calibri" pitchFamily="34" charset="0"/>
              </a:rPr>
              <a:t>: </a:t>
            </a:r>
            <a:r>
              <a:rPr lang="en-US" sz="2800" dirty="0" err="1">
                <a:latin typeface="Calibri" pitchFamily="34" charset="0"/>
                <a:cs typeface="Calibri" pitchFamily="34" charset="0"/>
              </a:rPr>
              <a:t>katalizatori</a:t>
            </a:r>
            <a:r>
              <a:rPr lang="en-US" sz="2800" dirty="0">
                <a:latin typeface="Calibri" pitchFamily="34" charset="0"/>
                <a:cs typeface="Calibri" pitchFamily="34" charset="0"/>
              </a:rPr>
              <a:t>, </a:t>
            </a:r>
            <a:r>
              <a:rPr lang="en-US" sz="2800" dirty="0" err="1">
                <a:latin typeface="Calibri" pitchFamily="34" charset="0"/>
                <a:cs typeface="Calibri" pitchFamily="34" charset="0"/>
              </a:rPr>
              <a:t>otkrivanje</a:t>
            </a:r>
            <a:r>
              <a:rPr lang="en-US" sz="2800" dirty="0">
                <a:latin typeface="Calibri" pitchFamily="34" charset="0"/>
                <a:cs typeface="Calibri" pitchFamily="34" charset="0"/>
              </a:rPr>
              <a:t> </a:t>
            </a:r>
            <a:r>
              <a:rPr lang="en-US" sz="2800" dirty="0" err="1">
                <a:latin typeface="Calibri" pitchFamily="34" charset="0"/>
                <a:cs typeface="Calibri" pitchFamily="34" charset="0"/>
              </a:rPr>
              <a:t>nafte</a:t>
            </a:r>
            <a:r>
              <a:rPr lang="en-US" sz="2800" dirty="0">
                <a:latin typeface="Calibri" pitchFamily="34" charset="0"/>
                <a:cs typeface="Calibri" pitchFamily="34" charset="0"/>
              </a:rPr>
              <a:t>, </a:t>
            </a:r>
            <a:r>
              <a:rPr lang="en-US" sz="2800" dirty="0" err="1">
                <a:latin typeface="Calibri" pitchFamily="34" charset="0"/>
                <a:cs typeface="Calibri" pitchFamily="34" charset="0"/>
              </a:rPr>
              <a:t>brojanje</a:t>
            </a:r>
            <a:r>
              <a:rPr lang="en-US" sz="2800" dirty="0">
                <a:latin typeface="Calibri" pitchFamily="34" charset="0"/>
                <a:cs typeface="Calibri" pitchFamily="34" charset="0"/>
              </a:rPr>
              <a:t> i </a:t>
            </a:r>
            <a:r>
              <a:rPr lang="en-US" sz="2800" dirty="0" err="1">
                <a:latin typeface="Calibri" pitchFamily="34" charset="0"/>
                <a:cs typeface="Calibri" pitchFamily="34" charset="0"/>
              </a:rPr>
              <a:t>kontrola</a:t>
            </a:r>
            <a:r>
              <a:rPr lang="en-US" sz="2800" dirty="0">
                <a:latin typeface="Calibri" pitchFamily="34" charset="0"/>
                <a:cs typeface="Calibri" pitchFamily="34" charset="0"/>
              </a:rPr>
              <a:t> </a:t>
            </a:r>
            <a:r>
              <a:rPr lang="en-US" sz="2800" dirty="0" err="1">
                <a:latin typeface="Calibri" pitchFamily="34" charset="0"/>
                <a:cs typeface="Calibri" pitchFamily="34" charset="0"/>
              </a:rPr>
              <a:t>zavarivanja</a:t>
            </a:r>
            <a:r>
              <a:rPr lang="en-US" sz="2800" dirty="0">
                <a:latin typeface="Calibri" pitchFamily="34" charset="0"/>
                <a:cs typeface="Calibri" pitchFamily="34" charset="0"/>
              </a:rPr>
              <a:t>, </a:t>
            </a:r>
            <a:r>
              <a:rPr lang="en-US" sz="2800" dirty="0" err="1">
                <a:latin typeface="Calibri" pitchFamily="34" charset="0"/>
                <a:cs typeface="Calibri" pitchFamily="34" charset="0"/>
              </a:rPr>
              <a:t>oblikovanje</a:t>
            </a:r>
            <a:r>
              <a:rPr lang="en-US" sz="2800" dirty="0">
                <a:latin typeface="Calibri" pitchFamily="34" charset="0"/>
                <a:cs typeface="Calibri" pitchFamily="34" charset="0"/>
              </a:rPr>
              <a:t> </a:t>
            </a:r>
            <a:r>
              <a:rPr lang="en-US" sz="2800" dirty="0" err="1">
                <a:latin typeface="Calibri" pitchFamily="34" charset="0"/>
                <a:cs typeface="Calibri" pitchFamily="34" charset="0"/>
              </a:rPr>
              <a:t>proizvoda</a:t>
            </a:r>
            <a:r>
              <a:rPr lang="en-US" sz="2800" dirty="0">
                <a:latin typeface="Calibri" pitchFamily="34" charset="0"/>
                <a:cs typeface="Calibri" pitchFamily="34" charset="0"/>
              </a:rPr>
              <a:t>, </a:t>
            </a:r>
            <a:r>
              <a:rPr lang="en-US" sz="2800" dirty="0" err="1">
                <a:latin typeface="Calibri" pitchFamily="34" charset="0"/>
                <a:cs typeface="Calibri" pitchFamily="34" charset="0"/>
              </a:rPr>
              <a:t>obrada</a:t>
            </a:r>
            <a:r>
              <a:rPr lang="en-US" sz="2800" dirty="0">
                <a:latin typeface="Calibri" pitchFamily="34" charset="0"/>
                <a:cs typeface="Calibri" pitchFamily="34" charset="0"/>
              </a:rPr>
              <a:t> </a:t>
            </a:r>
            <a:r>
              <a:rPr lang="en-US" sz="2800" dirty="0" err="1">
                <a:latin typeface="Calibri" pitchFamily="34" charset="0"/>
                <a:cs typeface="Calibri" pitchFamily="34" charset="0"/>
              </a:rPr>
              <a:t>rastopa</a:t>
            </a:r>
            <a:r>
              <a:rPr lang="en-US" sz="2800" dirty="0">
                <a:latin typeface="Calibri" pitchFamily="34" charset="0"/>
                <a:cs typeface="Calibri" pitchFamily="34" charset="0"/>
              </a:rPr>
              <a:t>. </a:t>
            </a:r>
            <a:r>
              <a:rPr lang="en-US" sz="2800" dirty="0" smtClean="0">
                <a:latin typeface="Calibri" pitchFamily="34" charset="0"/>
                <a:cs typeface="Calibri" pitchFamily="34" charset="0"/>
              </a:rPr>
              <a:t> </a:t>
            </a:r>
            <a:endParaRPr lang="en-US" sz="2800" dirty="0">
              <a:latin typeface="Calibri" pitchFamily="34" charset="0"/>
              <a:cs typeface="Calibri" pitchFamily="34" charset="0"/>
            </a:endParaRPr>
          </a:p>
        </p:txBody>
      </p:sp>
    </p:spTree>
    <p:extLst>
      <p:ext uri="{BB962C8B-B14F-4D97-AF65-F5344CB8AC3E}">
        <p14:creationId xmlns:p14="http://schemas.microsoft.com/office/powerpoint/2010/main" val="378124780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35608" y="381000"/>
            <a:ext cx="7498080" cy="6172200"/>
          </a:xfrm>
        </p:spPr>
        <p:txBody>
          <a:bodyPr/>
          <a:lstStyle/>
          <a:p>
            <a:r>
              <a:rPr lang="en-US" sz="2800" dirty="0" err="1">
                <a:latin typeface="Calibri" pitchFamily="34" charset="0"/>
                <a:cs typeface="Calibri" pitchFamily="34" charset="0"/>
              </a:rPr>
              <a:t>Biologija</a:t>
            </a:r>
            <a:r>
              <a:rPr lang="en-US" sz="2800" dirty="0">
                <a:latin typeface="Calibri" pitchFamily="34" charset="0"/>
                <a:cs typeface="Calibri" pitchFamily="34" charset="0"/>
              </a:rPr>
              <a:t>: </a:t>
            </a:r>
            <a:r>
              <a:rPr lang="en-US" sz="2800" dirty="0" err="1">
                <a:latin typeface="Calibri" pitchFamily="34" charset="0"/>
                <a:cs typeface="Calibri" pitchFamily="34" charset="0"/>
              </a:rPr>
              <a:t>terapija</a:t>
            </a:r>
            <a:r>
              <a:rPr lang="en-US" sz="2800" dirty="0">
                <a:latin typeface="Calibri" pitchFamily="34" charset="0"/>
                <a:cs typeface="Calibri" pitchFamily="34" charset="0"/>
              </a:rPr>
              <a:t> vena i </a:t>
            </a:r>
            <a:r>
              <a:rPr lang="en-US" sz="2800" dirty="0" err="1">
                <a:latin typeface="Calibri" pitchFamily="34" charset="0"/>
                <a:cs typeface="Calibri" pitchFamily="34" charset="0"/>
              </a:rPr>
              <a:t>arterija</a:t>
            </a:r>
            <a:r>
              <a:rPr lang="en-US" sz="2800" dirty="0">
                <a:latin typeface="Calibri" pitchFamily="34" charset="0"/>
                <a:cs typeface="Calibri" pitchFamily="34" charset="0"/>
              </a:rPr>
              <a:t>, </a:t>
            </a:r>
            <a:r>
              <a:rPr lang="en-US" sz="2800" dirty="0" err="1">
                <a:latin typeface="Calibri" pitchFamily="34" charset="0"/>
                <a:cs typeface="Calibri" pitchFamily="34" charset="0"/>
              </a:rPr>
              <a:t>defektoskopija</a:t>
            </a:r>
            <a:r>
              <a:rPr lang="en-US" sz="2800" dirty="0">
                <a:latin typeface="Calibri" pitchFamily="34" charset="0"/>
                <a:cs typeface="Calibri" pitchFamily="34" charset="0"/>
              </a:rPr>
              <a:t>, </a:t>
            </a:r>
            <a:r>
              <a:rPr lang="en-US" sz="2800" dirty="0" err="1">
                <a:latin typeface="Calibri" pitchFamily="34" charset="0"/>
                <a:cs typeface="Calibri" pitchFamily="34" charset="0"/>
              </a:rPr>
              <a:t>ispitivanje</a:t>
            </a:r>
            <a:r>
              <a:rPr lang="en-US" sz="2800" dirty="0">
                <a:latin typeface="Calibri" pitchFamily="34" charset="0"/>
                <a:cs typeface="Calibri" pitchFamily="34" charset="0"/>
              </a:rPr>
              <a:t> </a:t>
            </a:r>
            <a:r>
              <a:rPr lang="en-US" sz="2800" dirty="0" err="1">
                <a:latin typeface="Calibri" pitchFamily="34" charset="0"/>
                <a:cs typeface="Calibri" pitchFamily="34" charset="0"/>
              </a:rPr>
              <a:t>materijala</a:t>
            </a:r>
            <a:r>
              <a:rPr lang="en-US" sz="2800" dirty="0">
                <a:latin typeface="Calibri" pitchFamily="34" charset="0"/>
                <a:cs typeface="Calibri" pitchFamily="34" charset="0"/>
              </a:rPr>
              <a:t> </a:t>
            </a:r>
            <a:r>
              <a:rPr lang="en-US" sz="2800" dirty="0" err="1">
                <a:latin typeface="Calibri" pitchFamily="34" charset="0"/>
                <a:cs typeface="Calibri" pitchFamily="34" charset="0"/>
              </a:rPr>
              <a:t>bez</a:t>
            </a:r>
            <a:r>
              <a:rPr lang="en-US" sz="2800" dirty="0">
                <a:latin typeface="Calibri" pitchFamily="34" charset="0"/>
                <a:cs typeface="Calibri" pitchFamily="34" charset="0"/>
              </a:rPr>
              <a:t> </a:t>
            </a:r>
            <a:r>
              <a:rPr lang="en-US" sz="2800" dirty="0" err="1" smtClean="0">
                <a:latin typeface="Calibri" pitchFamily="34" charset="0"/>
                <a:cs typeface="Calibri" pitchFamily="34" charset="0"/>
              </a:rPr>
              <a:t>razaranja</a:t>
            </a:r>
            <a:endParaRPr lang="en-US" sz="2800" dirty="0">
              <a:latin typeface="Calibri" pitchFamily="34" charset="0"/>
              <a:cs typeface="Calibri" pitchFamily="34" charset="0"/>
            </a:endParaRPr>
          </a:p>
          <a:p>
            <a:r>
              <a:rPr lang="en-US" sz="2800" dirty="0" err="1">
                <a:latin typeface="Calibri" pitchFamily="34" charset="0"/>
                <a:cs typeface="Calibri" pitchFamily="34" charset="0"/>
              </a:rPr>
              <a:t>Primene</a:t>
            </a:r>
            <a:r>
              <a:rPr lang="en-US" sz="2800" dirty="0">
                <a:latin typeface="Calibri" pitchFamily="34" charset="0"/>
                <a:cs typeface="Calibri" pitchFamily="34" charset="0"/>
              </a:rPr>
              <a:t> </a:t>
            </a:r>
            <a:r>
              <a:rPr lang="en-US" sz="2800" dirty="0" err="1">
                <a:latin typeface="Calibri" pitchFamily="34" charset="0"/>
                <a:cs typeface="Calibri" pitchFamily="34" charset="0"/>
              </a:rPr>
              <a:t>su</a:t>
            </a:r>
            <a:r>
              <a:rPr lang="en-US" sz="2800" dirty="0">
                <a:latin typeface="Calibri" pitchFamily="34" charset="0"/>
                <a:cs typeface="Calibri" pitchFamily="34" charset="0"/>
              </a:rPr>
              <a:t> </a:t>
            </a:r>
            <a:r>
              <a:rPr lang="en-US" sz="2800" dirty="0" err="1">
                <a:latin typeface="Calibri" pitchFamily="34" charset="0"/>
                <a:cs typeface="Calibri" pitchFamily="34" charset="0"/>
              </a:rPr>
              <a:t>različite</a:t>
            </a:r>
            <a:r>
              <a:rPr lang="en-US" sz="2800" dirty="0">
                <a:latin typeface="Calibri" pitchFamily="34" charset="0"/>
                <a:cs typeface="Calibri" pitchFamily="34" charset="0"/>
              </a:rPr>
              <a:t>, </a:t>
            </a:r>
            <a:r>
              <a:rPr lang="en-US" sz="2800" dirty="0" err="1">
                <a:latin typeface="Calibri" pitchFamily="34" charset="0"/>
                <a:cs typeface="Calibri" pitchFamily="34" charset="0"/>
              </a:rPr>
              <a:t>mnogobrojne</a:t>
            </a:r>
            <a:r>
              <a:rPr lang="en-US" sz="2800" dirty="0">
                <a:latin typeface="Calibri" pitchFamily="34" charset="0"/>
                <a:cs typeface="Calibri" pitchFamily="34" charset="0"/>
              </a:rPr>
              <a:t> i od </a:t>
            </a:r>
            <a:r>
              <a:rPr lang="en-US" sz="2800" dirty="0" err="1">
                <a:latin typeface="Calibri" pitchFamily="34" charset="0"/>
                <a:cs typeface="Calibri" pitchFamily="34" charset="0"/>
              </a:rPr>
              <a:t>velikog</a:t>
            </a:r>
            <a:r>
              <a:rPr lang="en-US" sz="2800" dirty="0">
                <a:latin typeface="Calibri" pitchFamily="34" charset="0"/>
                <a:cs typeface="Calibri" pitchFamily="34" charset="0"/>
              </a:rPr>
              <a:t> </a:t>
            </a:r>
            <a:r>
              <a:rPr lang="en-US" sz="2800" dirty="0" err="1">
                <a:latin typeface="Calibri" pitchFamily="34" charset="0"/>
                <a:cs typeface="Calibri" pitchFamily="34" charset="0"/>
              </a:rPr>
              <a:t>značaja</a:t>
            </a:r>
            <a:r>
              <a:rPr lang="en-US" sz="2800" dirty="0">
                <a:latin typeface="Calibri" pitchFamily="34" charset="0"/>
                <a:cs typeface="Calibri" pitchFamily="34" charset="0"/>
              </a:rPr>
              <a:t> </a:t>
            </a:r>
            <a:r>
              <a:rPr lang="en-US" sz="2800" dirty="0" err="1">
                <a:latin typeface="Calibri" pitchFamily="34" charset="0"/>
                <a:cs typeface="Calibri" pitchFamily="34" charset="0"/>
              </a:rPr>
              <a:t>za</a:t>
            </a:r>
            <a:r>
              <a:rPr lang="en-US" sz="2800" dirty="0">
                <a:latin typeface="Calibri" pitchFamily="34" charset="0"/>
                <a:cs typeface="Calibri" pitchFamily="34" charset="0"/>
              </a:rPr>
              <a:t> </a:t>
            </a:r>
            <a:r>
              <a:rPr lang="en-US" sz="2800" dirty="0" err="1">
                <a:latin typeface="Calibri" pitchFamily="34" charset="0"/>
                <a:cs typeface="Calibri" pitchFamily="34" charset="0"/>
              </a:rPr>
              <a:t>modernu</a:t>
            </a:r>
            <a:r>
              <a:rPr lang="en-US" sz="2800" dirty="0">
                <a:latin typeface="Calibri" pitchFamily="34" charset="0"/>
                <a:cs typeface="Calibri" pitchFamily="34" charset="0"/>
              </a:rPr>
              <a:t> </a:t>
            </a:r>
            <a:r>
              <a:rPr lang="en-US" sz="2800" dirty="0" err="1">
                <a:latin typeface="Calibri" pitchFamily="34" charset="0"/>
                <a:cs typeface="Calibri" pitchFamily="34" charset="0"/>
              </a:rPr>
              <a:t>tehnologiju</a:t>
            </a:r>
            <a:r>
              <a:rPr lang="en-US" sz="2800" dirty="0">
                <a:latin typeface="Calibri" pitchFamily="34" charset="0"/>
                <a:cs typeface="Calibri" pitchFamily="34" charset="0"/>
              </a:rPr>
              <a:t>. </a:t>
            </a:r>
            <a:r>
              <a:rPr lang="en-US" sz="2800" dirty="0" err="1">
                <a:latin typeface="Calibri" pitchFamily="34" charset="0"/>
                <a:cs typeface="Calibri" pitchFamily="34" charset="0"/>
              </a:rPr>
              <a:t>Najpoznatija</a:t>
            </a:r>
            <a:r>
              <a:rPr lang="en-US" sz="2800" dirty="0">
                <a:latin typeface="Calibri" pitchFamily="34" charset="0"/>
                <a:cs typeface="Calibri" pitchFamily="34" charset="0"/>
              </a:rPr>
              <a:t> </a:t>
            </a:r>
            <a:r>
              <a:rPr lang="en-US" sz="2800" dirty="0" err="1">
                <a:latin typeface="Calibri" pitchFamily="34" charset="0"/>
                <a:cs typeface="Calibri" pitchFamily="34" charset="0"/>
              </a:rPr>
              <a:t>primena</a:t>
            </a:r>
            <a:r>
              <a:rPr lang="en-US" sz="2800" dirty="0">
                <a:latin typeface="Calibri" pitchFamily="34" charset="0"/>
                <a:cs typeface="Calibri" pitchFamily="34" charset="0"/>
              </a:rPr>
              <a:t> </a:t>
            </a:r>
            <a:r>
              <a:rPr lang="en-US" sz="2800" dirty="0" err="1">
                <a:latin typeface="Calibri" pitchFamily="34" charset="0"/>
                <a:cs typeface="Calibri" pitchFamily="34" charset="0"/>
              </a:rPr>
              <a:t>ultrazvuka</a:t>
            </a:r>
            <a:r>
              <a:rPr lang="en-US" sz="2800" dirty="0">
                <a:latin typeface="Calibri" pitchFamily="34" charset="0"/>
                <a:cs typeface="Calibri" pitchFamily="34" charset="0"/>
              </a:rPr>
              <a:t> je u </a:t>
            </a:r>
            <a:r>
              <a:rPr lang="en-US" sz="2800" b="1" dirty="0" err="1">
                <a:latin typeface="Calibri" pitchFamily="34" charset="0"/>
                <a:cs typeface="Calibri" pitchFamily="34" charset="0"/>
                <a:hlinkClick r:id="rId2" tooltip="Медицина"/>
              </a:rPr>
              <a:t>medicini</a:t>
            </a:r>
            <a:r>
              <a:rPr lang="en-US" sz="2800" b="1" dirty="0">
                <a:latin typeface="Calibri" pitchFamily="34" charset="0"/>
                <a:cs typeface="Calibri" pitchFamily="34" charset="0"/>
              </a:rPr>
              <a:t> - </a:t>
            </a:r>
            <a:r>
              <a:rPr lang="en-US" sz="2800" b="1" dirty="0" err="1">
                <a:latin typeface="Calibri" pitchFamily="34" charset="0"/>
                <a:cs typeface="Calibri" pitchFamily="34" charset="0"/>
              </a:rPr>
              <a:t>ultrazvučna</a:t>
            </a:r>
            <a:r>
              <a:rPr lang="en-US" sz="2800" b="1" dirty="0">
                <a:latin typeface="Calibri" pitchFamily="34" charset="0"/>
                <a:cs typeface="Calibri" pitchFamily="34" charset="0"/>
              </a:rPr>
              <a:t> </a:t>
            </a:r>
            <a:r>
              <a:rPr lang="en-US" sz="2800" b="1" dirty="0" err="1">
                <a:latin typeface="Calibri" pitchFamily="34" charset="0"/>
                <a:cs typeface="Calibri" pitchFamily="34" charset="0"/>
                <a:hlinkClick r:id="rId3" tooltip="Дијагностика"/>
              </a:rPr>
              <a:t>dijagnostika</a:t>
            </a:r>
            <a:r>
              <a:rPr lang="en-US" sz="2800" dirty="0">
                <a:latin typeface="Calibri" pitchFamily="34" charset="0"/>
                <a:cs typeface="Calibri" pitchFamily="34" charset="0"/>
              </a:rPr>
              <a:t>. </a:t>
            </a:r>
          </a:p>
          <a:p>
            <a:pPr marL="82296" indent="0">
              <a:buNone/>
            </a:pPr>
            <a:endParaRPr lang="en-US" dirty="0"/>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14600" y="3048000"/>
            <a:ext cx="5181600" cy="3689003"/>
          </a:xfrm>
          <a:prstGeom prst="rect">
            <a:avLst/>
          </a:prstGeom>
        </p:spPr>
      </p:pic>
    </p:spTree>
    <p:extLst>
      <p:ext uri="{BB962C8B-B14F-4D97-AF65-F5344CB8AC3E}">
        <p14:creationId xmlns:p14="http://schemas.microsoft.com/office/powerpoint/2010/main" val="86788232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0600" y="304800"/>
            <a:ext cx="8305800" cy="1143000"/>
          </a:xfrm>
        </p:spPr>
        <p:txBody>
          <a:bodyPr>
            <a:normAutofit/>
          </a:bodyPr>
          <a:lstStyle/>
          <a:p>
            <a:r>
              <a:rPr lang="sr-Latn-RS" dirty="0" smtClean="0"/>
              <a:t>        Ultrazvučna dijagnostika</a:t>
            </a:r>
            <a:endParaRPr lang="en-US" dirty="0"/>
          </a:p>
        </p:txBody>
      </p:sp>
      <p:sp>
        <p:nvSpPr>
          <p:cNvPr id="3" name="Content Placeholder 2"/>
          <p:cNvSpPr>
            <a:spLocks noGrp="1"/>
          </p:cNvSpPr>
          <p:nvPr>
            <p:ph idx="1"/>
          </p:nvPr>
        </p:nvSpPr>
        <p:spPr/>
        <p:txBody>
          <a:bodyPr/>
          <a:lstStyle/>
          <a:p>
            <a:endParaRPr lang="sr-Latn-RS" dirty="0" smtClean="0"/>
          </a:p>
          <a:p>
            <a:r>
              <a:rPr lang="en-US" dirty="0" err="1" smtClean="0">
                <a:latin typeface="Calibri" pitchFamily="34" charset="0"/>
                <a:cs typeface="Calibri" pitchFamily="34" charset="0"/>
              </a:rPr>
              <a:t>Proces</a:t>
            </a:r>
            <a:r>
              <a:rPr lang="en-US" dirty="0" smtClean="0">
                <a:latin typeface="Calibri" pitchFamily="34" charset="0"/>
                <a:cs typeface="Calibri" pitchFamily="34" charset="0"/>
              </a:rPr>
              <a:t> </a:t>
            </a:r>
            <a:r>
              <a:rPr lang="en-US" dirty="0" err="1" smtClean="0">
                <a:latin typeface="Calibri" pitchFamily="34" charset="0"/>
                <a:cs typeface="Calibri" pitchFamily="34" charset="0"/>
              </a:rPr>
              <a:t>snimanja</a:t>
            </a:r>
            <a:r>
              <a:rPr lang="en-US" dirty="0" smtClean="0">
                <a:latin typeface="Calibri" pitchFamily="34" charset="0"/>
                <a:cs typeface="Calibri" pitchFamily="34" charset="0"/>
              </a:rPr>
              <a:t> </a:t>
            </a:r>
            <a:r>
              <a:rPr lang="en-US" dirty="0" err="1" smtClean="0">
                <a:latin typeface="Calibri" pitchFamily="34" charset="0"/>
                <a:cs typeface="Calibri" pitchFamily="34" charset="0"/>
              </a:rPr>
              <a:t>ultrazvukom</a:t>
            </a:r>
            <a:r>
              <a:rPr lang="en-US" dirty="0" smtClean="0">
                <a:latin typeface="Calibri" pitchFamily="34" charset="0"/>
                <a:cs typeface="Calibri" pitchFamily="34" charset="0"/>
              </a:rPr>
              <a:t> u </a:t>
            </a:r>
            <a:r>
              <a:rPr lang="en-US" dirty="0" err="1" smtClean="0">
                <a:latin typeface="Calibri" pitchFamily="34" charset="0"/>
                <a:cs typeface="Calibri" pitchFamily="34" charset="0"/>
              </a:rPr>
              <a:t>medicini</a:t>
            </a:r>
            <a:r>
              <a:rPr lang="en-US" dirty="0" smtClean="0">
                <a:latin typeface="Calibri" pitchFamily="34" charset="0"/>
                <a:cs typeface="Calibri" pitchFamily="34" charset="0"/>
              </a:rPr>
              <a:t> </a:t>
            </a:r>
            <a:r>
              <a:rPr lang="en-US" dirty="0" err="1" smtClean="0">
                <a:latin typeface="Calibri" pitchFamily="34" charset="0"/>
                <a:cs typeface="Calibri" pitchFamily="34" charset="0"/>
              </a:rPr>
              <a:t>poznat</a:t>
            </a:r>
            <a:r>
              <a:rPr lang="en-US" dirty="0" smtClean="0">
                <a:latin typeface="Calibri" pitchFamily="34" charset="0"/>
                <a:cs typeface="Calibri" pitchFamily="34" charset="0"/>
              </a:rPr>
              <a:t> je </a:t>
            </a:r>
            <a:r>
              <a:rPr lang="en-US" dirty="0" err="1" smtClean="0">
                <a:latin typeface="Calibri" pitchFamily="34" charset="0"/>
                <a:cs typeface="Calibri" pitchFamily="34" charset="0"/>
              </a:rPr>
              <a:t>kao</a:t>
            </a:r>
            <a:r>
              <a:rPr lang="sr-Latn-RS" dirty="0">
                <a:latin typeface="Calibri" pitchFamily="34" charset="0"/>
                <a:cs typeface="Calibri" pitchFamily="34" charset="0"/>
              </a:rPr>
              <a:t> </a:t>
            </a:r>
            <a:r>
              <a:rPr lang="en-US" b="1" i="1" dirty="0" smtClean="0">
                <a:latin typeface="Calibri" pitchFamily="34" charset="0"/>
                <a:cs typeface="Calibri" pitchFamily="34" charset="0"/>
              </a:rPr>
              <a:t>SONOGRAFIJA</a:t>
            </a:r>
            <a:r>
              <a:rPr lang="sr-Latn-RS" dirty="0" smtClean="0">
                <a:latin typeface="Calibri" pitchFamily="34" charset="0"/>
                <a:cs typeface="Calibri" pitchFamily="34" charset="0"/>
              </a:rPr>
              <a:t>.</a:t>
            </a:r>
          </a:p>
          <a:p>
            <a:endParaRPr lang="en-US" dirty="0" smtClean="0">
              <a:latin typeface="Calibri" pitchFamily="34" charset="0"/>
              <a:cs typeface="Calibri" pitchFamily="34" charset="0"/>
            </a:endParaRPr>
          </a:p>
          <a:p>
            <a:r>
              <a:rPr lang="en-US" b="1" i="1" dirty="0" smtClean="0">
                <a:latin typeface="Calibri" pitchFamily="34" charset="0"/>
                <a:cs typeface="Calibri" pitchFamily="34" charset="0"/>
              </a:rPr>
              <a:t>SONOGRAFIJA</a:t>
            </a:r>
            <a:r>
              <a:rPr lang="en-US" dirty="0" smtClean="0">
                <a:latin typeface="Calibri" pitchFamily="34" charset="0"/>
                <a:cs typeface="Calibri" pitchFamily="34" charset="0"/>
              </a:rPr>
              <a:t>-</a:t>
            </a:r>
            <a:r>
              <a:rPr lang="en-US" dirty="0" err="1" smtClean="0">
                <a:latin typeface="Calibri" pitchFamily="34" charset="0"/>
                <a:cs typeface="Calibri" pitchFamily="34" charset="0"/>
              </a:rPr>
              <a:t>dijagnosti</a:t>
            </a:r>
            <a:r>
              <a:rPr lang="sr-Latn-RS" dirty="0" smtClean="0">
                <a:latin typeface="Calibri" pitchFamily="34" charset="0"/>
                <a:cs typeface="Calibri" pitchFamily="34" charset="0"/>
              </a:rPr>
              <a:t>čka primena ultrazvuka. Metoda za prikazivanje mekih tkiva.</a:t>
            </a:r>
          </a:p>
          <a:p>
            <a:pPr marL="0" indent="0">
              <a:buNone/>
            </a:pPr>
            <a:endParaRPr lang="sr-Latn-RS" dirty="0" smtClean="0"/>
          </a:p>
          <a:p>
            <a:endParaRPr lang="sr-Latn-RS" dirty="0" smtClean="0"/>
          </a:p>
        </p:txBody>
      </p:sp>
    </p:spTree>
    <p:extLst>
      <p:ext uri="{BB962C8B-B14F-4D97-AF65-F5344CB8AC3E}">
        <p14:creationId xmlns:p14="http://schemas.microsoft.com/office/powerpoint/2010/main" val="140530208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295400"/>
            <a:ext cx="8229600" cy="4525963"/>
          </a:xfrm>
        </p:spPr>
        <p:txBody>
          <a:bodyPr>
            <a:normAutofit fontScale="92500" lnSpcReduction="10000"/>
          </a:bodyPr>
          <a:lstStyle/>
          <a:p>
            <a:r>
              <a:rPr lang="en-US" dirty="0" err="1" smtClean="0">
                <a:latin typeface="Calibri" pitchFamily="34" charset="0"/>
                <a:cs typeface="Calibri" pitchFamily="34" charset="0"/>
              </a:rPr>
              <a:t>Ultrazvučna</a:t>
            </a:r>
            <a:r>
              <a:rPr lang="en-US" dirty="0" smtClean="0">
                <a:latin typeface="Calibri" pitchFamily="34" charset="0"/>
                <a:cs typeface="Calibri" pitchFamily="34" charset="0"/>
              </a:rPr>
              <a:t> </a:t>
            </a:r>
            <a:r>
              <a:rPr lang="en-US" dirty="0" err="1" smtClean="0">
                <a:latin typeface="Calibri" pitchFamily="34" charset="0"/>
                <a:cs typeface="Calibri" pitchFamily="34" charset="0"/>
              </a:rPr>
              <a:t>dijagnostika</a:t>
            </a:r>
            <a:r>
              <a:rPr lang="en-US" dirty="0" smtClean="0">
                <a:latin typeface="Calibri" pitchFamily="34" charset="0"/>
                <a:cs typeface="Calibri" pitchFamily="34" charset="0"/>
              </a:rPr>
              <a:t> </a:t>
            </a:r>
            <a:r>
              <a:rPr lang="en-US" dirty="0" err="1" smtClean="0">
                <a:latin typeface="Calibri" pitchFamily="34" charset="0"/>
                <a:cs typeface="Calibri" pitchFamily="34" charset="0"/>
              </a:rPr>
              <a:t>predstavlja</a:t>
            </a:r>
            <a:r>
              <a:rPr lang="en-US" dirty="0" smtClean="0">
                <a:latin typeface="Calibri" pitchFamily="34" charset="0"/>
                <a:cs typeface="Calibri" pitchFamily="34" charset="0"/>
              </a:rPr>
              <a:t> </a:t>
            </a:r>
            <a:r>
              <a:rPr lang="en-US" dirty="0" err="1" smtClean="0">
                <a:latin typeface="Calibri" pitchFamily="34" charset="0"/>
                <a:cs typeface="Calibri" pitchFamily="34" charset="0"/>
              </a:rPr>
              <a:t>veoma</a:t>
            </a:r>
            <a:r>
              <a:rPr lang="en-US" dirty="0" smtClean="0">
                <a:latin typeface="Calibri" pitchFamily="34" charset="0"/>
                <a:cs typeface="Calibri" pitchFamily="34" charset="0"/>
              </a:rPr>
              <a:t> </a:t>
            </a:r>
            <a:r>
              <a:rPr lang="en-US" dirty="0" err="1" smtClean="0">
                <a:latin typeface="Calibri" pitchFamily="34" charset="0"/>
                <a:cs typeface="Calibri" pitchFamily="34" charset="0"/>
              </a:rPr>
              <a:t>modernu</a:t>
            </a:r>
            <a:r>
              <a:rPr lang="en-US" dirty="0" smtClean="0">
                <a:latin typeface="Calibri" pitchFamily="34" charset="0"/>
                <a:cs typeface="Calibri" pitchFamily="34" charset="0"/>
              </a:rPr>
              <a:t> i </a:t>
            </a:r>
            <a:r>
              <a:rPr lang="en-US" dirty="0" err="1" smtClean="0">
                <a:latin typeface="Calibri" pitchFamily="34" charset="0"/>
                <a:cs typeface="Calibri" pitchFamily="34" charset="0"/>
              </a:rPr>
              <a:t>rasprostranjenu</a:t>
            </a:r>
            <a:r>
              <a:rPr lang="en-US" dirty="0" smtClean="0">
                <a:latin typeface="Calibri" pitchFamily="34" charset="0"/>
                <a:cs typeface="Calibri" pitchFamily="34" charset="0"/>
              </a:rPr>
              <a:t> </a:t>
            </a:r>
            <a:r>
              <a:rPr lang="en-US" dirty="0" err="1" smtClean="0">
                <a:latin typeface="Calibri" pitchFamily="34" charset="0"/>
                <a:cs typeface="Calibri" pitchFamily="34" charset="0"/>
              </a:rPr>
              <a:t>dijagnostičku</a:t>
            </a:r>
            <a:r>
              <a:rPr lang="en-US" dirty="0" smtClean="0">
                <a:latin typeface="Calibri" pitchFamily="34" charset="0"/>
                <a:cs typeface="Calibri" pitchFamily="34" charset="0"/>
              </a:rPr>
              <a:t> </a:t>
            </a:r>
            <a:r>
              <a:rPr lang="en-US" dirty="0" err="1" smtClean="0">
                <a:latin typeface="Calibri" pitchFamily="34" charset="0"/>
                <a:cs typeface="Calibri" pitchFamily="34" charset="0"/>
              </a:rPr>
              <a:t>proceduru</a:t>
            </a:r>
            <a:r>
              <a:rPr lang="en-US" dirty="0" smtClean="0">
                <a:latin typeface="Calibri" pitchFamily="34" charset="0"/>
                <a:cs typeface="Calibri" pitchFamily="34" charset="0"/>
              </a:rPr>
              <a:t> </a:t>
            </a:r>
            <a:r>
              <a:rPr lang="en-US" dirty="0" err="1" smtClean="0">
                <a:latin typeface="Calibri" pitchFamily="34" charset="0"/>
                <a:cs typeface="Calibri" pitchFamily="34" charset="0"/>
              </a:rPr>
              <a:t>kojom</a:t>
            </a:r>
            <a:r>
              <a:rPr lang="en-US" dirty="0" smtClean="0">
                <a:latin typeface="Calibri" pitchFamily="34" charset="0"/>
                <a:cs typeface="Calibri" pitchFamily="34" charset="0"/>
              </a:rPr>
              <a:t> se, </a:t>
            </a:r>
            <a:r>
              <a:rPr lang="en-US" dirty="0" err="1" smtClean="0">
                <a:latin typeface="Calibri" pitchFamily="34" charset="0"/>
                <a:cs typeface="Calibri" pitchFamily="34" charset="0"/>
              </a:rPr>
              <a:t>na</a:t>
            </a:r>
            <a:r>
              <a:rPr lang="en-US" dirty="0" smtClean="0">
                <a:latin typeface="Calibri" pitchFamily="34" charset="0"/>
                <a:cs typeface="Calibri" pitchFamily="34" charset="0"/>
              </a:rPr>
              <a:t> </a:t>
            </a:r>
            <a:r>
              <a:rPr lang="en-US" dirty="0" err="1" smtClean="0">
                <a:latin typeface="Calibri" pitchFamily="34" charset="0"/>
                <a:cs typeface="Calibri" pitchFamily="34" charset="0"/>
              </a:rPr>
              <a:t>potpuno</a:t>
            </a:r>
            <a:r>
              <a:rPr lang="en-US" dirty="0" smtClean="0">
                <a:latin typeface="Calibri" pitchFamily="34" charset="0"/>
                <a:cs typeface="Calibri" pitchFamily="34" charset="0"/>
              </a:rPr>
              <a:t> </a:t>
            </a:r>
            <a:r>
              <a:rPr lang="en-US" dirty="0" err="1" smtClean="0">
                <a:latin typeface="Calibri" pitchFamily="34" charset="0"/>
                <a:cs typeface="Calibri" pitchFamily="34" charset="0"/>
              </a:rPr>
              <a:t>bezbolan</a:t>
            </a:r>
            <a:r>
              <a:rPr lang="en-US" dirty="0" smtClean="0">
                <a:latin typeface="Calibri" pitchFamily="34" charset="0"/>
                <a:cs typeface="Calibri" pitchFamily="34" charset="0"/>
              </a:rPr>
              <a:t> i </a:t>
            </a:r>
            <a:r>
              <a:rPr lang="en-US" dirty="0" err="1" smtClean="0">
                <a:latin typeface="Calibri" pitchFamily="34" charset="0"/>
                <a:cs typeface="Calibri" pitchFamily="34" charset="0"/>
              </a:rPr>
              <a:t>neškodljiv</a:t>
            </a:r>
            <a:r>
              <a:rPr lang="en-US" dirty="0" smtClean="0">
                <a:latin typeface="Calibri" pitchFamily="34" charset="0"/>
                <a:cs typeface="Calibri" pitchFamily="34" charset="0"/>
              </a:rPr>
              <a:t> </a:t>
            </a:r>
            <a:r>
              <a:rPr lang="en-US" dirty="0" err="1" smtClean="0">
                <a:latin typeface="Calibri" pitchFamily="34" charset="0"/>
                <a:cs typeface="Calibri" pitchFamily="34" charset="0"/>
              </a:rPr>
              <a:t>način</a:t>
            </a:r>
            <a:r>
              <a:rPr lang="en-US" dirty="0" smtClean="0">
                <a:latin typeface="Calibri" pitchFamily="34" charset="0"/>
                <a:cs typeface="Calibri" pitchFamily="34" charset="0"/>
              </a:rPr>
              <a:t>, </a:t>
            </a:r>
            <a:r>
              <a:rPr lang="en-US" dirty="0" err="1" smtClean="0">
                <a:latin typeface="Calibri" pitchFamily="34" charset="0"/>
                <a:cs typeface="Calibri" pitchFamily="34" charset="0"/>
              </a:rPr>
              <a:t>mogu</a:t>
            </a:r>
            <a:r>
              <a:rPr lang="en-US" dirty="0" smtClean="0">
                <a:latin typeface="Calibri" pitchFamily="34" charset="0"/>
                <a:cs typeface="Calibri" pitchFamily="34" charset="0"/>
              </a:rPr>
              <a:t> </a:t>
            </a:r>
            <a:r>
              <a:rPr lang="en-US" dirty="0" err="1" smtClean="0">
                <a:latin typeface="Calibri" pitchFamily="34" charset="0"/>
                <a:cs typeface="Calibri" pitchFamily="34" charset="0"/>
              </a:rPr>
              <a:t>dijagnostikovati</a:t>
            </a:r>
            <a:r>
              <a:rPr lang="en-US" dirty="0" smtClean="0">
                <a:latin typeface="Calibri" pitchFamily="34" charset="0"/>
                <a:cs typeface="Calibri" pitchFamily="34" charset="0"/>
              </a:rPr>
              <a:t> </a:t>
            </a:r>
            <a:r>
              <a:rPr lang="en-US" dirty="0" err="1" smtClean="0">
                <a:latin typeface="Calibri" pitchFamily="34" charset="0"/>
                <a:cs typeface="Calibri" pitchFamily="34" charset="0"/>
              </a:rPr>
              <a:t>različita</a:t>
            </a:r>
            <a:r>
              <a:rPr lang="en-US" dirty="0" smtClean="0">
                <a:latin typeface="Calibri" pitchFamily="34" charset="0"/>
                <a:cs typeface="Calibri" pitchFamily="34" charset="0"/>
              </a:rPr>
              <a:t> </a:t>
            </a:r>
            <a:r>
              <a:rPr lang="en-US" dirty="0" err="1" smtClean="0">
                <a:latin typeface="Calibri" pitchFamily="34" charset="0"/>
                <a:cs typeface="Calibri" pitchFamily="34" charset="0"/>
              </a:rPr>
              <a:t>oboljenja</a:t>
            </a:r>
            <a:r>
              <a:rPr lang="en-US" dirty="0" smtClean="0">
                <a:latin typeface="Calibri" pitchFamily="34" charset="0"/>
                <a:cs typeface="Calibri" pitchFamily="34" charset="0"/>
              </a:rPr>
              <a:t>. </a:t>
            </a:r>
            <a:endParaRPr lang="sr-Latn-RS" dirty="0" smtClean="0">
              <a:latin typeface="Calibri" pitchFamily="34" charset="0"/>
              <a:cs typeface="Calibri" pitchFamily="34" charset="0"/>
            </a:endParaRPr>
          </a:p>
          <a:p>
            <a:r>
              <a:rPr lang="en-US" dirty="0" err="1" smtClean="0">
                <a:latin typeface="Calibri" pitchFamily="34" charset="0"/>
                <a:cs typeface="Calibri" pitchFamily="34" charset="0"/>
              </a:rPr>
              <a:t>Primena</a:t>
            </a:r>
            <a:r>
              <a:rPr lang="en-US" dirty="0" smtClean="0">
                <a:latin typeface="Calibri" pitchFamily="34" charset="0"/>
                <a:cs typeface="Calibri" pitchFamily="34" charset="0"/>
              </a:rPr>
              <a:t> Doppler </a:t>
            </a:r>
            <a:r>
              <a:rPr lang="en-US" dirty="0" err="1" smtClean="0">
                <a:latin typeface="Calibri" pitchFamily="34" charset="0"/>
                <a:cs typeface="Calibri" pitchFamily="34" charset="0"/>
              </a:rPr>
              <a:t>tehnike</a:t>
            </a:r>
            <a:r>
              <a:rPr lang="en-US" dirty="0" smtClean="0">
                <a:latin typeface="Calibri" pitchFamily="34" charset="0"/>
                <a:cs typeface="Calibri" pitchFamily="34" charset="0"/>
              </a:rPr>
              <a:t>, </a:t>
            </a:r>
            <a:r>
              <a:rPr lang="en-US" dirty="0" err="1" smtClean="0">
                <a:latin typeface="Calibri" pitchFamily="34" charset="0"/>
                <a:cs typeface="Calibri" pitchFamily="34" charset="0"/>
              </a:rPr>
              <a:t>pomoću</a:t>
            </a:r>
            <a:r>
              <a:rPr lang="en-US" dirty="0" smtClean="0">
                <a:latin typeface="Calibri" pitchFamily="34" charset="0"/>
                <a:cs typeface="Calibri" pitchFamily="34" charset="0"/>
              </a:rPr>
              <a:t> </a:t>
            </a:r>
            <a:r>
              <a:rPr lang="en-US" dirty="0" err="1" smtClean="0">
                <a:latin typeface="Calibri" pitchFamily="34" charset="0"/>
                <a:cs typeface="Calibri" pitchFamily="34" charset="0"/>
              </a:rPr>
              <a:t>koje</a:t>
            </a:r>
            <a:r>
              <a:rPr lang="en-US" dirty="0" smtClean="0">
                <a:latin typeface="Calibri" pitchFamily="34" charset="0"/>
                <a:cs typeface="Calibri" pitchFamily="34" charset="0"/>
              </a:rPr>
              <a:t> se mere </a:t>
            </a:r>
            <a:r>
              <a:rPr lang="en-US" dirty="0" err="1" smtClean="0">
                <a:latin typeface="Calibri" pitchFamily="34" charset="0"/>
                <a:cs typeface="Calibri" pitchFamily="34" charset="0"/>
              </a:rPr>
              <a:t>brzine</a:t>
            </a:r>
            <a:r>
              <a:rPr lang="en-US" dirty="0" smtClean="0">
                <a:latin typeface="Calibri" pitchFamily="34" charset="0"/>
                <a:cs typeface="Calibri" pitchFamily="34" charset="0"/>
              </a:rPr>
              <a:t> </a:t>
            </a:r>
            <a:r>
              <a:rPr lang="en-US" dirty="0" err="1" smtClean="0">
                <a:latin typeface="Calibri" pitchFamily="34" charset="0"/>
                <a:cs typeface="Calibri" pitchFamily="34" charset="0"/>
              </a:rPr>
              <a:t>protoka</a:t>
            </a:r>
            <a:r>
              <a:rPr lang="en-US" dirty="0" smtClean="0">
                <a:latin typeface="Calibri" pitchFamily="34" charset="0"/>
                <a:cs typeface="Calibri" pitchFamily="34" charset="0"/>
              </a:rPr>
              <a:t> </a:t>
            </a:r>
            <a:r>
              <a:rPr lang="en-US" dirty="0" err="1" smtClean="0">
                <a:latin typeface="Calibri" pitchFamily="34" charset="0"/>
                <a:cs typeface="Calibri" pitchFamily="34" charset="0"/>
              </a:rPr>
              <a:t>krvi</a:t>
            </a:r>
            <a:r>
              <a:rPr lang="en-US" dirty="0" smtClean="0">
                <a:latin typeface="Calibri" pitchFamily="34" charset="0"/>
                <a:cs typeface="Calibri" pitchFamily="34" charset="0"/>
              </a:rPr>
              <a:t> </a:t>
            </a:r>
            <a:r>
              <a:rPr lang="en-US" dirty="0" err="1" smtClean="0">
                <a:latin typeface="Calibri" pitchFamily="34" charset="0"/>
                <a:cs typeface="Calibri" pitchFamily="34" charset="0"/>
              </a:rPr>
              <a:t>kroz</a:t>
            </a:r>
            <a:r>
              <a:rPr lang="en-US" dirty="0" smtClean="0">
                <a:latin typeface="Calibri" pitchFamily="34" charset="0"/>
                <a:cs typeface="Calibri" pitchFamily="34" charset="0"/>
              </a:rPr>
              <a:t> </a:t>
            </a:r>
            <a:r>
              <a:rPr lang="en-US" dirty="0" err="1" smtClean="0">
                <a:latin typeface="Calibri" pitchFamily="34" charset="0"/>
                <a:cs typeface="Calibri" pitchFamily="34" charset="0"/>
              </a:rPr>
              <a:t>arterijske</a:t>
            </a:r>
            <a:r>
              <a:rPr lang="en-US" dirty="0" smtClean="0">
                <a:latin typeface="Calibri" pitchFamily="34" charset="0"/>
                <a:cs typeface="Calibri" pitchFamily="34" charset="0"/>
              </a:rPr>
              <a:t> i </a:t>
            </a:r>
            <a:r>
              <a:rPr lang="en-US" dirty="0" err="1" smtClean="0">
                <a:latin typeface="Calibri" pitchFamily="34" charset="0"/>
                <a:cs typeface="Calibri" pitchFamily="34" charset="0"/>
              </a:rPr>
              <a:t>venske</a:t>
            </a:r>
            <a:r>
              <a:rPr lang="en-US" dirty="0" smtClean="0">
                <a:latin typeface="Calibri" pitchFamily="34" charset="0"/>
                <a:cs typeface="Calibri" pitchFamily="34" charset="0"/>
              </a:rPr>
              <a:t> </a:t>
            </a:r>
            <a:r>
              <a:rPr lang="en-US" dirty="0" err="1" smtClean="0">
                <a:latin typeface="Calibri" pitchFamily="34" charset="0"/>
                <a:cs typeface="Calibri" pitchFamily="34" charset="0"/>
              </a:rPr>
              <a:t>krvne</a:t>
            </a:r>
            <a:r>
              <a:rPr lang="en-US" dirty="0" smtClean="0">
                <a:latin typeface="Calibri" pitchFamily="34" charset="0"/>
                <a:cs typeface="Calibri" pitchFamily="34" charset="0"/>
              </a:rPr>
              <a:t> </a:t>
            </a:r>
            <a:r>
              <a:rPr lang="en-US" dirty="0" err="1" smtClean="0">
                <a:latin typeface="Calibri" pitchFamily="34" charset="0"/>
                <a:cs typeface="Calibri" pitchFamily="34" charset="0"/>
              </a:rPr>
              <a:t>sudove</a:t>
            </a:r>
            <a:r>
              <a:rPr lang="en-US" dirty="0" smtClean="0">
                <a:latin typeface="Calibri" pitchFamily="34" charset="0"/>
                <a:cs typeface="Calibri" pitchFamily="34" charset="0"/>
              </a:rPr>
              <a:t> i </a:t>
            </a:r>
            <a:r>
              <a:rPr lang="en-US" dirty="0" err="1" smtClean="0">
                <a:latin typeface="Calibri" pitchFamily="34" charset="0"/>
                <a:cs typeface="Calibri" pitchFamily="34" charset="0"/>
              </a:rPr>
              <a:t>šupljine</a:t>
            </a:r>
            <a:r>
              <a:rPr lang="en-US" dirty="0" smtClean="0">
                <a:latin typeface="Calibri" pitchFamily="34" charset="0"/>
                <a:cs typeface="Calibri" pitchFamily="34" charset="0"/>
              </a:rPr>
              <a:t> </a:t>
            </a:r>
            <a:r>
              <a:rPr lang="en-US" dirty="0" err="1" smtClean="0">
                <a:latin typeface="Calibri" pitchFamily="34" charset="0"/>
                <a:cs typeface="Calibri" pitchFamily="34" charset="0"/>
              </a:rPr>
              <a:t>srca</a:t>
            </a:r>
            <a:r>
              <a:rPr lang="en-US" dirty="0" smtClean="0">
                <a:latin typeface="Calibri" pitchFamily="34" charset="0"/>
                <a:cs typeface="Calibri" pitchFamily="34" charset="0"/>
              </a:rPr>
              <a:t>, </a:t>
            </a:r>
            <a:r>
              <a:rPr lang="en-US" dirty="0" err="1" smtClean="0">
                <a:latin typeface="Calibri" pitchFamily="34" charset="0"/>
                <a:cs typeface="Calibri" pitchFamily="34" charset="0"/>
              </a:rPr>
              <a:t>omogućava</a:t>
            </a:r>
            <a:r>
              <a:rPr lang="en-US" dirty="0" smtClean="0">
                <a:latin typeface="Calibri" pitchFamily="34" charset="0"/>
                <a:cs typeface="Calibri" pitchFamily="34" charset="0"/>
              </a:rPr>
              <a:t> </a:t>
            </a:r>
            <a:r>
              <a:rPr lang="en-US" dirty="0" err="1" smtClean="0">
                <a:latin typeface="Calibri" pitchFamily="34" charset="0"/>
                <a:cs typeface="Calibri" pitchFamily="34" charset="0"/>
              </a:rPr>
              <a:t>rano</a:t>
            </a:r>
            <a:r>
              <a:rPr lang="en-US" dirty="0" smtClean="0">
                <a:latin typeface="Calibri" pitchFamily="34" charset="0"/>
                <a:cs typeface="Calibri" pitchFamily="34" charset="0"/>
              </a:rPr>
              <a:t> </a:t>
            </a:r>
            <a:r>
              <a:rPr lang="en-US" dirty="0" err="1" smtClean="0">
                <a:latin typeface="Calibri" pitchFamily="34" charset="0"/>
                <a:cs typeface="Calibri" pitchFamily="34" charset="0"/>
              </a:rPr>
              <a:t>postavljanje</a:t>
            </a:r>
            <a:r>
              <a:rPr lang="en-US" dirty="0" smtClean="0">
                <a:latin typeface="Calibri" pitchFamily="34" charset="0"/>
                <a:cs typeface="Calibri" pitchFamily="34" charset="0"/>
              </a:rPr>
              <a:t> </a:t>
            </a:r>
            <a:r>
              <a:rPr lang="en-US" dirty="0" err="1" smtClean="0">
                <a:latin typeface="Calibri" pitchFamily="34" charset="0"/>
                <a:cs typeface="Calibri" pitchFamily="34" charset="0"/>
              </a:rPr>
              <a:t>dijagnoze</a:t>
            </a:r>
            <a:r>
              <a:rPr lang="en-US" dirty="0" smtClean="0">
                <a:latin typeface="Calibri" pitchFamily="34" charset="0"/>
                <a:cs typeface="Calibri" pitchFamily="34" charset="0"/>
              </a:rPr>
              <a:t> </a:t>
            </a:r>
            <a:r>
              <a:rPr lang="en-US" dirty="0" err="1" smtClean="0">
                <a:latin typeface="Calibri" pitchFamily="34" charset="0"/>
                <a:cs typeface="Calibri" pitchFamily="34" charset="0"/>
              </a:rPr>
              <a:t>poremećene</a:t>
            </a:r>
            <a:r>
              <a:rPr lang="en-US" dirty="0" smtClean="0">
                <a:latin typeface="Calibri" pitchFamily="34" charset="0"/>
                <a:cs typeface="Calibri" pitchFamily="34" charset="0"/>
              </a:rPr>
              <a:t> </a:t>
            </a:r>
            <a:r>
              <a:rPr lang="en-US" dirty="0" err="1" smtClean="0">
                <a:latin typeface="Calibri" pitchFamily="34" charset="0"/>
                <a:cs typeface="Calibri" pitchFamily="34" charset="0"/>
              </a:rPr>
              <a:t>ishranjenosti</a:t>
            </a:r>
            <a:r>
              <a:rPr lang="en-US" dirty="0" smtClean="0">
                <a:latin typeface="Calibri" pitchFamily="34" charset="0"/>
                <a:cs typeface="Calibri" pitchFamily="34" charset="0"/>
              </a:rPr>
              <a:t> </a:t>
            </a:r>
            <a:r>
              <a:rPr lang="en-US" dirty="0" err="1" smtClean="0">
                <a:latin typeface="Calibri" pitchFamily="34" charset="0"/>
                <a:cs typeface="Calibri" pitchFamily="34" charset="0"/>
              </a:rPr>
              <a:t>odgovarajućih</a:t>
            </a:r>
            <a:r>
              <a:rPr lang="en-US" dirty="0" smtClean="0">
                <a:latin typeface="Calibri" pitchFamily="34" charset="0"/>
                <a:cs typeface="Calibri" pitchFamily="34" charset="0"/>
              </a:rPr>
              <a:t> </a:t>
            </a:r>
            <a:r>
              <a:rPr lang="en-US" dirty="0" err="1" smtClean="0">
                <a:latin typeface="Calibri" pitchFamily="34" charset="0"/>
                <a:cs typeface="Calibri" pitchFamily="34" charset="0"/>
              </a:rPr>
              <a:t>organa</a:t>
            </a:r>
            <a:r>
              <a:rPr lang="en-US" dirty="0" smtClean="0">
                <a:latin typeface="Calibri" pitchFamily="34" charset="0"/>
                <a:cs typeface="Calibri" pitchFamily="34" charset="0"/>
              </a:rPr>
              <a:t>.</a:t>
            </a:r>
            <a:endParaRPr lang="en-US" dirty="0">
              <a:latin typeface="Calibri" pitchFamily="34" charset="0"/>
              <a:cs typeface="Calibri" pitchFamily="34" charset="0"/>
            </a:endParaRPr>
          </a:p>
        </p:txBody>
      </p:sp>
    </p:spTree>
    <p:extLst>
      <p:ext uri="{BB962C8B-B14F-4D97-AF65-F5344CB8AC3E}">
        <p14:creationId xmlns:p14="http://schemas.microsoft.com/office/powerpoint/2010/main" val="16774144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0" y="1143000"/>
            <a:ext cx="8229600" cy="4572000"/>
          </a:xfrm>
        </p:spPr>
        <p:txBody>
          <a:bodyPr>
            <a:normAutofit lnSpcReduction="10000"/>
          </a:bodyPr>
          <a:lstStyle/>
          <a:p>
            <a:pPr marL="0" indent="0">
              <a:buNone/>
            </a:pPr>
            <a:r>
              <a:rPr lang="sr-Latn-RS" dirty="0" err="1">
                <a:latin typeface="Calibri" pitchFamily="34" charset="0"/>
                <a:cs typeface="Calibri" pitchFamily="34" charset="0"/>
              </a:rPr>
              <a:t>P</a:t>
            </a:r>
            <a:r>
              <a:rPr lang="en-US" dirty="0" err="1" smtClean="0">
                <a:latin typeface="Calibri" pitchFamily="34" charset="0"/>
                <a:cs typeface="Calibri" pitchFamily="34" charset="0"/>
              </a:rPr>
              <a:t>rimenjuje</a:t>
            </a:r>
            <a:r>
              <a:rPr lang="en-US" dirty="0" smtClean="0">
                <a:latin typeface="Calibri" pitchFamily="34" charset="0"/>
                <a:cs typeface="Calibri" pitchFamily="34" charset="0"/>
              </a:rPr>
              <a:t> se</a:t>
            </a:r>
            <a:r>
              <a:rPr lang="sr-Latn-RS" dirty="0" smtClean="0">
                <a:latin typeface="Calibri" pitchFamily="34" charset="0"/>
                <a:cs typeface="Calibri" pitchFamily="34" charset="0"/>
              </a:rPr>
              <a:t> </a:t>
            </a:r>
            <a:r>
              <a:rPr lang="en-US" dirty="0" err="1" smtClean="0">
                <a:latin typeface="Calibri" pitchFamily="34" charset="0"/>
                <a:cs typeface="Calibri" pitchFamily="34" charset="0"/>
              </a:rPr>
              <a:t>kod</a:t>
            </a:r>
            <a:r>
              <a:rPr lang="en-US" dirty="0" smtClean="0">
                <a:latin typeface="Calibri" pitchFamily="34" charset="0"/>
                <a:cs typeface="Calibri" pitchFamily="34" charset="0"/>
              </a:rPr>
              <a:t> </a:t>
            </a:r>
            <a:r>
              <a:rPr lang="sr-Latn-RS" dirty="0" smtClean="0">
                <a:latin typeface="Calibri" pitchFamily="34" charset="0"/>
                <a:cs typeface="Calibri" pitchFamily="34" charset="0"/>
              </a:rPr>
              <a:t>:</a:t>
            </a:r>
          </a:p>
          <a:p>
            <a:pPr lvl="2"/>
            <a:r>
              <a:rPr lang="en-US" dirty="0" err="1" smtClean="0">
                <a:latin typeface="Calibri" pitchFamily="34" charset="0"/>
                <a:cs typeface="Calibri" pitchFamily="34" charset="0"/>
              </a:rPr>
              <a:t>Abdominalnog</a:t>
            </a:r>
            <a:r>
              <a:rPr lang="sr-Latn-RS" dirty="0" smtClean="0">
                <a:latin typeface="Calibri" pitchFamily="34" charset="0"/>
                <a:cs typeface="Calibri" pitchFamily="34" charset="0"/>
              </a:rPr>
              <a:t> pregleda</a:t>
            </a:r>
          </a:p>
          <a:p>
            <a:pPr lvl="2"/>
            <a:r>
              <a:rPr lang="sr-Latn-RS" dirty="0" smtClean="0">
                <a:latin typeface="Calibri" pitchFamily="34" charset="0"/>
                <a:cs typeface="Calibri" pitchFamily="34" charset="0"/>
              </a:rPr>
              <a:t>Kardiološkog pregled</a:t>
            </a:r>
          </a:p>
          <a:p>
            <a:pPr lvl="2"/>
            <a:r>
              <a:rPr lang="sr-Latn-RS" dirty="0" smtClean="0">
                <a:latin typeface="Calibri" pitchFamily="34" charset="0"/>
                <a:cs typeface="Calibri" pitchFamily="34" charset="0"/>
              </a:rPr>
              <a:t>G</a:t>
            </a:r>
            <a:r>
              <a:rPr lang="en-US" dirty="0" err="1" smtClean="0">
                <a:latin typeface="Calibri" pitchFamily="34" charset="0"/>
                <a:cs typeface="Calibri" pitchFamily="34" charset="0"/>
              </a:rPr>
              <a:t>inekološkog</a:t>
            </a:r>
            <a:r>
              <a:rPr lang="sr-Latn-RS" dirty="0" smtClean="0">
                <a:latin typeface="Calibri" pitchFamily="34" charset="0"/>
                <a:cs typeface="Calibri" pitchFamily="34" charset="0"/>
              </a:rPr>
              <a:t> plegleda</a:t>
            </a:r>
          </a:p>
          <a:p>
            <a:pPr lvl="2"/>
            <a:r>
              <a:rPr lang="sr-Latn-RS" dirty="0">
                <a:latin typeface="Calibri" pitchFamily="34" charset="0"/>
                <a:cs typeface="Calibri" pitchFamily="34" charset="0"/>
              </a:rPr>
              <a:t>U</a:t>
            </a:r>
            <a:r>
              <a:rPr lang="en-US" dirty="0" err="1" smtClean="0">
                <a:latin typeface="Calibri" pitchFamily="34" charset="0"/>
                <a:cs typeface="Calibri" pitchFamily="34" charset="0"/>
              </a:rPr>
              <a:t>rološkog</a:t>
            </a:r>
            <a:r>
              <a:rPr lang="sr-Latn-RS" dirty="0" smtClean="0">
                <a:latin typeface="Calibri" pitchFamily="34" charset="0"/>
                <a:cs typeface="Calibri" pitchFamily="34" charset="0"/>
              </a:rPr>
              <a:t> pregleda</a:t>
            </a:r>
          </a:p>
          <a:p>
            <a:pPr lvl="2"/>
            <a:r>
              <a:rPr lang="sr-Latn-RS" dirty="0" smtClean="0">
                <a:latin typeface="Calibri" pitchFamily="34" charset="0"/>
                <a:cs typeface="Calibri" pitchFamily="34" charset="0"/>
              </a:rPr>
              <a:t>Oframološkog pregleda</a:t>
            </a:r>
            <a:endParaRPr lang="sr-Latn-RS" dirty="0">
              <a:latin typeface="Calibri" pitchFamily="34" charset="0"/>
              <a:cs typeface="Calibri" pitchFamily="34" charset="0"/>
            </a:endParaRPr>
          </a:p>
          <a:p>
            <a:pPr lvl="2"/>
            <a:r>
              <a:rPr lang="sr-Latn-RS" dirty="0">
                <a:latin typeface="Calibri" pitchFamily="34" charset="0"/>
                <a:cs typeface="Calibri" pitchFamily="34" charset="0"/>
              </a:rPr>
              <a:t>C</a:t>
            </a:r>
            <a:r>
              <a:rPr lang="en-US" dirty="0" err="1" smtClean="0">
                <a:latin typeface="Calibri" pitchFamily="34" charset="0"/>
                <a:cs typeface="Calibri" pitchFamily="34" charset="0"/>
              </a:rPr>
              <a:t>erebrovaskularnog</a:t>
            </a:r>
            <a:r>
              <a:rPr lang="en-US" dirty="0" smtClean="0">
                <a:latin typeface="Calibri" pitchFamily="34" charset="0"/>
                <a:cs typeface="Calibri" pitchFamily="34" charset="0"/>
              </a:rPr>
              <a:t> </a:t>
            </a:r>
            <a:r>
              <a:rPr lang="en-US" dirty="0" err="1" smtClean="0">
                <a:latin typeface="Calibri" pitchFamily="34" charset="0"/>
                <a:cs typeface="Calibri" pitchFamily="34" charset="0"/>
              </a:rPr>
              <a:t>pregleda</a:t>
            </a:r>
            <a:r>
              <a:rPr lang="en-US" dirty="0" smtClean="0">
                <a:latin typeface="Calibri" pitchFamily="34" charset="0"/>
                <a:cs typeface="Calibri" pitchFamily="34" charset="0"/>
              </a:rPr>
              <a:t> </a:t>
            </a:r>
            <a:endParaRPr lang="sr-Latn-RS" dirty="0" smtClean="0">
              <a:latin typeface="Calibri" pitchFamily="34" charset="0"/>
              <a:cs typeface="Calibri" pitchFamily="34" charset="0"/>
            </a:endParaRPr>
          </a:p>
          <a:p>
            <a:pPr lvl="2"/>
            <a:r>
              <a:rPr lang="sr-Latn-RS" dirty="0" err="1">
                <a:latin typeface="Calibri" pitchFamily="34" charset="0"/>
                <a:cs typeface="Calibri" pitchFamily="34" charset="0"/>
              </a:rPr>
              <a:t>P</a:t>
            </a:r>
            <a:r>
              <a:rPr lang="en-US" dirty="0" err="1" smtClean="0">
                <a:latin typeface="Calibri" pitchFamily="34" charset="0"/>
                <a:cs typeface="Calibri" pitchFamily="34" charset="0"/>
              </a:rPr>
              <a:t>regleda</a:t>
            </a:r>
            <a:r>
              <a:rPr lang="en-US" dirty="0" smtClean="0">
                <a:latin typeface="Calibri" pitchFamily="34" charset="0"/>
                <a:cs typeface="Calibri" pitchFamily="34" charset="0"/>
              </a:rPr>
              <a:t> </a:t>
            </a:r>
            <a:r>
              <a:rPr lang="en-US" dirty="0" err="1" smtClean="0">
                <a:latin typeface="Calibri" pitchFamily="34" charset="0"/>
                <a:cs typeface="Calibri" pitchFamily="34" charset="0"/>
              </a:rPr>
              <a:t>dojki</a:t>
            </a:r>
            <a:r>
              <a:rPr lang="sr-Latn-RS" dirty="0" smtClean="0">
                <a:latin typeface="Calibri" pitchFamily="34" charset="0"/>
                <a:cs typeface="Calibri" pitchFamily="34" charset="0"/>
              </a:rPr>
              <a:t> </a:t>
            </a:r>
          </a:p>
          <a:p>
            <a:pPr lvl="2"/>
            <a:r>
              <a:rPr lang="sr-Latn-RS" dirty="0" smtClean="0">
                <a:latin typeface="Calibri" pitchFamily="34" charset="0"/>
                <a:cs typeface="Calibri" pitchFamily="34" charset="0"/>
              </a:rPr>
              <a:t>Pregleda </a:t>
            </a:r>
            <a:r>
              <a:rPr lang="en-US" dirty="0" err="1" smtClean="0">
                <a:latin typeface="Calibri" pitchFamily="34" charset="0"/>
                <a:cs typeface="Calibri" pitchFamily="34" charset="0"/>
              </a:rPr>
              <a:t>malih</a:t>
            </a:r>
            <a:r>
              <a:rPr lang="en-US" dirty="0" smtClean="0">
                <a:latin typeface="Calibri" pitchFamily="34" charset="0"/>
                <a:cs typeface="Calibri" pitchFamily="34" charset="0"/>
              </a:rPr>
              <a:t> </a:t>
            </a:r>
            <a:r>
              <a:rPr lang="en-US" dirty="0" err="1" smtClean="0">
                <a:latin typeface="Calibri" pitchFamily="34" charset="0"/>
                <a:cs typeface="Calibri" pitchFamily="34" charset="0"/>
              </a:rPr>
              <a:t>delova</a:t>
            </a:r>
            <a:r>
              <a:rPr lang="en-US" dirty="0" smtClean="0">
                <a:latin typeface="Calibri" pitchFamily="34" charset="0"/>
                <a:cs typeface="Calibri" pitchFamily="34" charset="0"/>
              </a:rPr>
              <a:t> </a:t>
            </a:r>
            <a:r>
              <a:rPr lang="en-US" dirty="0" err="1" smtClean="0">
                <a:latin typeface="Calibri" pitchFamily="34" charset="0"/>
                <a:cs typeface="Calibri" pitchFamily="34" charset="0"/>
              </a:rPr>
              <a:t>tkiva</a:t>
            </a:r>
            <a:endParaRPr lang="sr-Latn-RS" dirty="0" smtClean="0">
              <a:latin typeface="Calibri" pitchFamily="34" charset="0"/>
              <a:cs typeface="Calibri" pitchFamily="34" charset="0"/>
            </a:endParaRPr>
          </a:p>
          <a:p>
            <a:pPr lvl="2"/>
            <a:r>
              <a:rPr lang="en-US" dirty="0" err="1" smtClean="0">
                <a:latin typeface="Calibri" pitchFamily="34" charset="0"/>
                <a:cs typeface="Calibri" pitchFamily="34" charset="0"/>
              </a:rPr>
              <a:t>Pedijatrijskih</a:t>
            </a:r>
            <a:r>
              <a:rPr lang="sr-Latn-RS" dirty="0" smtClean="0">
                <a:latin typeface="Calibri" pitchFamily="34" charset="0"/>
                <a:cs typeface="Calibri" pitchFamily="34" charset="0"/>
              </a:rPr>
              <a:t> pregleda</a:t>
            </a:r>
          </a:p>
          <a:p>
            <a:pPr lvl="2"/>
            <a:r>
              <a:rPr lang="sr-Latn-RS" dirty="0" smtClean="0">
                <a:latin typeface="Calibri" pitchFamily="34" charset="0"/>
                <a:cs typeface="Calibri" pitchFamily="34" charset="0"/>
              </a:rPr>
              <a:t>O</a:t>
            </a:r>
            <a:r>
              <a:rPr lang="en-US" dirty="0" err="1" smtClean="0">
                <a:latin typeface="Calibri" pitchFamily="34" charset="0"/>
                <a:cs typeface="Calibri" pitchFamily="34" charset="0"/>
              </a:rPr>
              <a:t>perativnih</a:t>
            </a:r>
            <a:r>
              <a:rPr lang="en-US" dirty="0" smtClean="0">
                <a:latin typeface="Calibri" pitchFamily="34" charset="0"/>
                <a:cs typeface="Calibri" pitchFamily="34" charset="0"/>
              </a:rPr>
              <a:t> </a:t>
            </a:r>
            <a:r>
              <a:rPr lang="en-US" dirty="0" err="1" smtClean="0">
                <a:latin typeface="Calibri" pitchFamily="34" charset="0"/>
                <a:cs typeface="Calibri" pitchFamily="34" charset="0"/>
              </a:rPr>
              <a:t>pregleda</a:t>
            </a:r>
            <a:endParaRPr lang="sr-Latn-RS" dirty="0" smtClean="0">
              <a:latin typeface="Calibri" pitchFamily="34" charset="0"/>
              <a:cs typeface="Calibri" pitchFamily="34" charset="0"/>
            </a:endParaRPr>
          </a:p>
          <a:p>
            <a:pPr marL="914400" lvl="2" indent="0">
              <a:buNone/>
            </a:pPr>
            <a:endParaRPr lang="sr-Latn-RS" dirty="0" smtClean="0"/>
          </a:p>
          <a:p>
            <a:pPr lvl="2"/>
            <a:endParaRPr lang="en-US" dirty="0"/>
          </a:p>
        </p:txBody>
      </p:sp>
    </p:spTree>
    <p:extLst>
      <p:ext uri="{BB962C8B-B14F-4D97-AF65-F5344CB8AC3E}">
        <p14:creationId xmlns:p14="http://schemas.microsoft.com/office/powerpoint/2010/main" val="408567196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228600"/>
            <a:ext cx="7498080" cy="1143000"/>
          </a:xfrm>
        </p:spPr>
        <p:txBody>
          <a:bodyPr/>
          <a:lstStyle/>
          <a:p>
            <a:r>
              <a:rPr lang="en-US" dirty="0" smtClean="0"/>
              <a:t>	</a:t>
            </a:r>
            <a:r>
              <a:rPr lang="en-US" dirty="0" smtClean="0">
                <a:latin typeface="Calibri" pitchFamily="34" charset="0"/>
                <a:cs typeface="Calibri" pitchFamily="34" charset="0"/>
              </a:rPr>
              <a:t>	</a:t>
            </a:r>
            <a:r>
              <a:rPr lang="sr-Latn-RS" dirty="0" smtClean="0">
                <a:latin typeface="Calibri" pitchFamily="34" charset="0"/>
                <a:cs typeface="Calibri" pitchFamily="34" charset="0"/>
              </a:rPr>
              <a:t>Ultrazvuk</a:t>
            </a:r>
            <a:r>
              <a:rPr lang="en-US" dirty="0" smtClean="0"/>
              <a:t>	</a:t>
            </a:r>
            <a:endParaRPr lang="en-US" dirty="0"/>
          </a:p>
        </p:txBody>
      </p:sp>
      <p:sp>
        <p:nvSpPr>
          <p:cNvPr id="3" name="Content Placeholder 2"/>
          <p:cNvSpPr>
            <a:spLocks noGrp="1"/>
          </p:cNvSpPr>
          <p:nvPr>
            <p:ph idx="1"/>
          </p:nvPr>
        </p:nvSpPr>
        <p:spPr/>
        <p:txBody>
          <a:bodyPr>
            <a:normAutofit fontScale="92500"/>
          </a:bodyPr>
          <a:lstStyle/>
          <a:p>
            <a:r>
              <a:rPr lang="vi-VN" sz="3900" dirty="0">
                <a:latin typeface="Calibri" pitchFamily="34" charset="0"/>
                <a:cs typeface="Calibri" pitchFamily="34" charset="0"/>
              </a:rPr>
              <a:t>Zvučni talasi veće frekvencije od 20kHz koje ljudsko uvo ne može da percipira, nazvani su </a:t>
            </a:r>
            <a:r>
              <a:rPr lang="vi-VN" sz="3900" b="1" dirty="0">
                <a:latin typeface="Calibri" pitchFamily="34" charset="0"/>
                <a:cs typeface="Calibri" pitchFamily="34" charset="0"/>
              </a:rPr>
              <a:t>ultrazvukom</a:t>
            </a:r>
            <a:r>
              <a:rPr lang="vi-VN" sz="3900" dirty="0" smtClean="0">
                <a:latin typeface="Calibri" pitchFamily="34" charset="0"/>
                <a:cs typeface="Calibri" pitchFamily="34" charset="0"/>
              </a:rPr>
              <a:t>. </a:t>
            </a:r>
            <a:endParaRPr lang="sr-Latn-RS" sz="3900" dirty="0" smtClean="0">
              <a:latin typeface="Calibri" pitchFamily="34" charset="0"/>
              <a:cs typeface="Calibri" pitchFamily="34" charset="0"/>
            </a:endParaRPr>
          </a:p>
          <a:p>
            <a:r>
              <a:rPr lang="vi-VN" sz="3900" dirty="0">
                <a:latin typeface="Calibri" pitchFamily="34" charset="0"/>
                <a:cs typeface="Calibri" pitchFamily="34" charset="0"/>
              </a:rPr>
              <a:t>Međutim, frekvencijski opseg koji se koristi u ultrazvučnom ispitivanju bez razaranja kao i pri merenju debljine kreće se u opsegu od 100 kHz do 50 MHz</a:t>
            </a:r>
            <a:r>
              <a:rPr lang="vi-VN" sz="3900" dirty="0" smtClean="0">
                <a:latin typeface="Calibri" pitchFamily="34" charset="0"/>
                <a:cs typeface="Calibri" pitchFamily="34" charset="0"/>
              </a:rPr>
              <a:t>.</a:t>
            </a:r>
            <a:endParaRPr lang="sr-Latn-RS" sz="3900" dirty="0" smtClean="0">
              <a:latin typeface="Calibri" pitchFamily="34" charset="0"/>
              <a:cs typeface="Calibri" pitchFamily="34" charset="0"/>
            </a:endParaRPr>
          </a:p>
          <a:p>
            <a:endParaRPr lang="sr-Latn-RS" sz="4400" dirty="0"/>
          </a:p>
          <a:p>
            <a:endParaRPr lang="en-US" sz="4400" dirty="0" smtClean="0"/>
          </a:p>
          <a:p>
            <a:endParaRPr lang="en-US" sz="4400" dirty="0"/>
          </a:p>
          <a:p>
            <a:endParaRPr lang="en-US" sz="4400" dirty="0" smtClean="0"/>
          </a:p>
          <a:p>
            <a:endParaRPr lang="en-US" sz="4400" dirty="0"/>
          </a:p>
          <a:p>
            <a:endParaRPr lang="en-US" sz="4400" dirty="0" smtClean="0"/>
          </a:p>
          <a:p>
            <a:endParaRPr lang="en-US" sz="4400" dirty="0"/>
          </a:p>
        </p:txBody>
      </p:sp>
    </p:spTree>
    <p:extLst>
      <p:ext uri="{BB962C8B-B14F-4D97-AF65-F5344CB8AC3E}">
        <p14:creationId xmlns:p14="http://schemas.microsoft.com/office/powerpoint/2010/main" val="400689084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295400" y="457200"/>
            <a:ext cx="5562600" cy="5287963"/>
          </a:xfrm>
        </p:spPr>
        <p:txBody>
          <a:bodyPr>
            <a:normAutofit/>
          </a:bodyPr>
          <a:lstStyle/>
          <a:p>
            <a:endParaRPr lang="sr-Latn-RS" dirty="0" smtClean="0">
              <a:latin typeface="Calibri" pitchFamily="34" charset="0"/>
              <a:cs typeface="Calibri" pitchFamily="34" charset="0"/>
            </a:endParaRPr>
          </a:p>
          <a:p>
            <a:r>
              <a:rPr lang="it-IT" dirty="0" smtClean="0">
                <a:latin typeface="Calibri" pitchFamily="34" charset="0"/>
                <a:cs typeface="Calibri" pitchFamily="34" charset="0"/>
              </a:rPr>
              <a:t>Osnovni elementi</a:t>
            </a:r>
            <a:r>
              <a:rPr lang="sr-Latn-RS" dirty="0">
                <a:latin typeface="Calibri" pitchFamily="34" charset="0"/>
                <a:cs typeface="Calibri" pitchFamily="34" charset="0"/>
              </a:rPr>
              <a:t> </a:t>
            </a:r>
            <a:r>
              <a:rPr lang="sr-Latn-RS" dirty="0" smtClean="0">
                <a:latin typeface="Calibri" pitchFamily="34" charset="0"/>
                <a:cs typeface="Calibri" pitchFamily="34" charset="0"/>
              </a:rPr>
              <a:t>ultrazvučnih</a:t>
            </a:r>
            <a:r>
              <a:rPr lang="it-IT" dirty="0" smtClean="0">
                <a:latin typeface="Calibri" pitchFamily="34" charset="0"/>
                <a:cs typeface="Calibri" pitchFamily="34" charset="0"/>
              </a:rPr>
              <a:t> uredja</a:t>
            </a:r>
            <a:r>
              <a:rPr lang="sr-Latn-RS" dirty="0" smtClean="0">
                <a:latin typeface="Calibri" pitchFamily="34" charset="0"/>
                <a:cs typeface="Calibri" pitchFamily="34" charset="0"/>
              </a:rPr>
              <a:t>ja</a:t>
            </a:r>
            <a:r>
              <a:rPr lang="it-IT" dirty="0" smtClean="0">
                <a:latin typeface="Calibri" pitchFamily="34" charset="0"/>
                <a:cs typeface="Calibri" pitchFamily="34" charset="0"/>
              </a:rPr>
              <a:t> su: </a:t>
            </a:r>
            <a:endParaRPr lang="sr-Latn-RS" dirty="0" smtClean="0">
              <a:latin typeface="Calibri" pitchFamily="34" charset="0"/>
              <a:cs typeface="Calibri" pitchFamily="34" charset="0"/>
            </a:endParaRPr>
          </a:p>
          <a:p>
            <a:pPr lvl="1"/>
            <a:endParaRPr lang="sr-Latn-RS" b="1" dirty="0" smtClean="0">
              <a:latin typeface="Calibri" pitchFamily="34" charset="0"/>
              <a:cs typeface="Calibri" pitchFamily="34" charset="0"/>
            </a:endParaRPr>
          </a:p>
          <a:p>
            <a:pPr lvl="1"/>
            <a:r>
              <a:rPr lang="it-IT" b="1" dirty="0" smtClean="0">
                <a:latin typeface="Calibri" pitchFamily="34" charset="0"/>
                <a:cs typeface="Calibri" pitchFamily="34" charset="0"/>
              </a:rPr>
              <a:t>pretvarač</a:t>
            </a:r>
            <a:r>
              <a:rPr lang="it-IT" dirty="0" smtClean="0">
                <a:latin typeface="Calibri" pitchFamily="34" charset="0"/>
                <a:cs typeface="Calibri" pitchFamily="34" charset="0"/>
              </a:rPr>
              <a:t> </a:t>
            </a:r>
            <a:endParaRPr lang="sr-Latn-RS" dirty="0" smtClean="0">
              <a:latin typeface="Calibri" pitchFamily="34" charset="0"/>
              <a:cs typeface="Calibri" pitchFamily="34" charset="0"/>
            </a:endParaRPr>
          </a:p>
          <a:p>
            <a:pPr lvl="1"/>
            <a:r>
              <a:rPr lang="it-IT" b="1" dirty="0" smtClean="0">
                <a:latin typeface="Calibri" pitchFamily="34" charset="0"/>
                <a:cs typeface="Calibri" pitchFamily="34" charset="0"/>
              </a:rPr>
              <a:t>sonda</a:t>
            </a:r>
            <a:endParaRPr lang="en-US" b="1" dirty="0">
              <a:latin typeface="Calibri" pitchFamily="34" charset="0"/>
              <a:cs typeface="Calibri" pitchFamily="34" charset="0"/>
            </a:endParaRPr>
          </a:p>
        </p:txBody>
      </p:sp>
      <p:pic>
        <p:nvPicPr>
          <p:cNvPr id="1026" name="Picture 2" descr="C:\Users\eminovicm\Downloads\uz\sonog.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1200" y="1447800"/>
            <a:ext cx="3048000"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36407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371600" y="1143000"/>
            <a:ext cx="7498080" cy="4800600"/>
          </a:xfrm>
        </p:spPr>
        <p:txBody>
          <a:bodyPr>
            <a:normAutofit/>
          </a:bodyPr>
          <a:lstStyle/>
          <a:p>
            <a:r>
              <a:rPr lang="en-US" b="1" i="1" dirty="0" err="1" smtClean="0">
                <a:latin typeface="Calibri" pitchFamily="34" charset="0"/>
                <a:cs typeface="Calibri" pitchFamily="34" charset="0"/>
              </a:rPr>
              <a:t>Pretvarač</a:t>
            </a:r>
            <a:r>
              <a:rPr lang="en-US" b="1" dirty="0" smtClean="0">
                <a:latin typeface="Calibri" pitchFamily="34" charset="0"/>
                <a:cs typeface="Calibri" pitchFamily="34" charset="0"/>
              </a:rPr>
              <a:t> </a:t>
            </a:r>
            <a:r>
              <a:rPr lang="en-US" dirty="0" smtClean="0">
                <a:latin typeface="Calibri" pitchFamily="34" charset="0"/>
                <a:cs typeface="Calibri" pitchFamily="34" charset="0"/>
              </a:rPr>
              <a:t>je </a:t>
            </a:r>
            <a:r>
              <a:rPr lang="en-US" dirty="0" err="1" smtClean="0">
                <a:latin typeface="Calibri" pitchFamily="34" charset="0"/>
                <a:cs typeface="Calibri" pitchFamily="34" charset="0"/>
              </a:rPr>
              <a:t>naprava</a:t>
            </a:r>
            <a:r>
              <a:rPr lang="en-US" dirty="0" smtClean="0">
                <a:latin typeface="Calibri" pitchFamily="34" charset="0"/>
                <a:cs typeface="Calibri" pitchFamily="34" charset="0"/>
              </a:rPr>
              <a:t> </a:t>
            </a:r>
            <a:r>
              <a:rPr lang="en-US" dirty="0" err="1" smtClean="0">
                <a:latin typeface="Calibri" pitchFamily="34" charset="0"/>
                <a:cs typeface="Calibri" pitchFamily="34" charset="0"/>
              </a:rPr>
              <a:t>koja</a:t>
            </a:r>
            <a:r>
              <a:rPr lang="en-US" dirty="0" smtClean="0">
                <a:latin typeface="Calibri" pitchFamily="34" charset="0"/>
                <a:cs typeface="Calibri" pitchFamily="34" charset="0"/>
              </a:rPr>
              <a:t> </a:t>
            </a:r>
            <a:r>
              <a:rPr lang="en-US" dirty="0" err="1" smtClean="0">
                <a:latin typeface="Calibri" pitchFamily="34" charset="0"/>
                <a:cs typeface="Calibri" pitchFamily="34" charset="0"/>
              </a:rPr>
              <a:t>električne</a:t>
            </a:r>
            <a:r>
              <a:rPr lang="en-US" dirty="0" smtClean="0">
                <a:latin typeface="Calibri" pitchFamily="34" charset="0"/>
                <a:cs typeface="Calibri" pitchFamily="34" charset="0"/>
              </a:rPr>
              <a:t> </a:t>
            </a:r>
            <a:r>
              <a:rPr lang="en-US" dirty="0" err="1" smtClean="0">
                <a:latin typeface="Calibri" pitchFamily="34" charset="0"/>
                <a:cs typeface="Calibri" pitchFamily="34" charset="0"/>
              </a:rPr>
              <a:t>signale</a:t>
            </a:r>
            <a:r>
              <a:rPr lang="en-US" dirty="0" smtClean="0">
                <a:latin typeface="Calibri" pitchFamily="34" charset="0"/>
                <a:cs typeface="Calibri" pitchFamily="34" charset="0"/>
              </a:rPr>
              <a:t> </a:t>
            </a:r>
            <a:r>
              <a:rPr lang="en-US" dirty="0" err="1" smtClean="0">
                <a:latin typeface="Calibri" pitchFamily="34" charset="0"/>
                <a:cs typeface="Calibri" pitchFamily="34" charset="0"/>
              </a:rPr>
              <a:t>pretvara</a:t>
            </a:r>
            <a:r>
              <a:rPr lang="en-US" dirty="0" smtClean="0">
                <a:latin typeface="Calibri" pitchFamily="34" charset="0"/>
                <a:cs typeface="Calibri" pitchFamily="34" charset="0"/>
              </a:rPr>
              <a:t> u </a:t>
            </a:r>
            <a:r>
              <a:rPr lang="en-US" dirty="0" err="1" smtClean="0">
                <a:latin typeface="Calibri" pitchFamily="34" charset="0"/>
                <a:cs typeface="Calibri" pitchFamily="34" charset="0"/>
              </a:rPr>
              <a:t>mehaničke</a:t>
            </a:r>
            <a:r>
              <a:rPr lang="en-US" dirty="0" smtClean="0">
                <a:latin typeface="Calibri" pitchFamily="34" charset="0"/>
                <a:cs typeface="Calibri" pitchFamily="34" charset="0"/>
              </a:rPr>
              <a:t> (</a:t>
            </a:r>
            <a:r>
              <a:rPr lang="en-US" dirty="0" err="1" smtClean="0">
                <a:latin typeface="Calibri" pitchFamily="34" charset="0"/>
                <a:cs typeface="Calibri" pitchFamily="34" charset="0"/>
              </a:rPr>
              <a:t>ultrazvučne</a:t>
            </a:r>
            <a:r>
              <a:rPr lang="en-US" dirty="0" smtClean="0">
                <a:latin typeface="Calibri" pitchFamily="34" charset="0"/>
                <a:cs typeface="Calibri" pitchFamily="34" charset="0"/>
              </a:rPr>
              <a:t> </a:t>
            </a:r>
            <a:r>
              <a:rPr lang="en-US" dirty="0" err="1" smtClean="0">
                <a:latin typeface="Calibri" pitchFamily="34" charset="0"/>
                <a:cs typeface="Calibri" pitchFamily="34" charset="0"/>
              </a:rPr>
              <a:t>vibracije</a:t>
            </a:r>
            <a:r>
              <a:rPr lang="en-US" dirty="0" smtClean="0">
                <a:latin typeface="Calibri" pitchFamily="34" charset="0"/>
                <a:cs typeface="Calibri" pitchFamily="34" charset="0"/>
              </a:rPr>
              <a:t>) i </a:t>
            </a:r>
            <a:r>
              <a:rPr lang="en-US" dirty="0" err="1" smtClean="0">
                <a:latin typeface="Calibri" pitchFamily="34" charset="0"/>
                <a:cs typeface="Calibri" pitchFamily="34" charset="0"/>
              </a:rPr>
              <a:t>obratno</a:t>
            </a:r>
            <a:r>
              <a:rPr lang="en-US" dirty="0" smtClean="0">
                <a:latin typeface="Calibri" pitchFamily="34" charset="0"/>
                <a:cs typeface="Calibri" pitchFamily="34" charset="0"/>
              </a:rPr>
              <a:t>. </a:t>
            </a:r>
            <a:endParaRPr lang="sr-Latn-RS" dirty="0" smtClean="0">
              <a:latin typeface="Calibri" pitchFamily="34" charset="0"/>
              <a:cs typeface="Calibri" pitchFamily="34" charset="0"/>
            </a:endParaRPr>
          </a:p>
          <a:p>
            <a:pPr marL="82296" indent="0">
              <a:buNone/>
            </a:pPr>
            <a:endParaRPr lang="sr-Latn-RS" dirty="0" smtClean="0">
              <a:latin typeface="Calibri" pitchFamily="34" charset="0"/>
              <a:cs typeface="Calibri" pitchFamily="34" charset="0"/>
            </a:endParaRPr>
          </a:p>
          <a:p>
            <a:r>
              <a:rPr lang="en-US" b="1" i="1" dirty="0" err="1" smtClean="0">
                <a:latin typeface="Calibri" pitchFamily="34" charset="0"/>
                <a:cs typeface="Calibri" pitchFamily="34" charset="0"/>
              </a:rPr>
              <a:t>Medicinska</a:t>
            </a:r>
            <a:r>
              <a:rPr lang="en-US" b="1" i="1" dirty="0" smtClean="0">
                <a:latin typeface="Calibri" pitchFamily="34" charset="0"/>
                <a:cs typeface="Calibri" pitchFamily="34" charset="0"/>
              </a:rPr>
              <a:t> </a:t>
            </a:r>
            <a:r>
              <a:rPr lang="en-US" b="1" i="1" dirty="0" err="1" smtClean="0">
                <a:latin typeface="Calibri" pitchFamily="34" charset="0"/>
                <a:cs typeface="Calibri" pitchFamily="34" charset="0"/>
              </a:rPr>
              <a:t>ultrazvučna</a:t>
            </a:r>
            <a:r>
              <a:rPr lang="en-US" b="1" i="1" dirty="0" smtClean="0">
                <a:latin typeface="Calibri" pitchFamily="34" charset="0"/>
                <a:cs typeface="Calibri" pitchFamily="34" charset="0"/>
              </a:rPr>
              <a:t> </a:t>
            </a:r>
            <a:r>
              <a:rPr lang="en-US" b="1" i="1" dirty="0" err="1" smtClean="0">
                <a:latin typeface="Calibri" pitchFamily="34" charset="0"/>
                <a:cs typeface="Calibri" pitchFamily="34" charset="0"/>
              </a:rPr>
              <a:t>sonda</a:t>
            </a:r>
            <a:r>
              <a:rPr lang="en-US" b="1" i="1" dirty="0" smtClean="0">
                <a:latin typeface="Calibri" pitchFamily="34" charset="0"/>
                <a:cs typeface="Calibri" pitchFamily="34" charset="0"/>
              </a:rPr>
              <a:t> (</a:t>
            </a:r>
            <a:r>
              <a:rPr lang="en-US" b="1" i="1" dirty="0" err="1" smtClean="0">
                <a:latin typeface="Calibri" pitchFamily="34" charset="0"/>
                <a:cs typeface="Calibri" pitchFamily="34" charset="0"/>
              </a:rPr>
              <a:t>ehoskopska</a:t>
            </a:r>
            <a:r>
              <a:rPr lang="en-US" b="1" i="1" dirty="0" smtClean="0">
                <a:latin typeface="Calibri" pitchFamily="34" charset="0"/>
                <a:cs typeface="Calibri" pitchFamily="34" charset="0"/>
              </a:rPr>
              <a:t> </a:t>
            </a:r>
            <a:r>
              <a:rPr lang="en-US" b="1" i="1" dirty="0" err="1" smtClean="0">
                <a:latin typeface="Calibri" pitchFamily="34" charset="0"/>
                <a:cs typeface="Calibri" pitchFamily="34" charset="0"/>
              </a:rPr>
              <a:t>sonda</a:t>
            </a:r>
            <a:r>
              <a:rPr lang="en-US" b="1" i="1" dirty="0" smtClean="0">
                <a:latin typeface="Calibri" pitchFamily="34" charset="0"/>
                <a:cs typeface="Calibri" pitchFamily="34" charset="0"/>
              </a:rPr>
              <a:t>)</a:t>
            </a:r>
            <a:r>
              <a:rPr lang="en-US" dirty="0" smtClean="0">
                <a:latin typeface="Calibri" pitchFamily="34" charset="0"/>
                <a:cs typeface="Calibri" pitchFamily="34" charset="0"/>
              </a:rPr>
              <a:t> je </a:t>
            </a:r>
            <a:r>
              <a:rPr lang="en-US" dirty="0" err="1" smtClean="0">
                <a:latin typeface="Calibri" pitchFamily="34" charset="0"/>
                <a:cs typeface="Calibri" pitchFamily="34" charset="0"/>
              </a:rPr>
              <a:t>naprava</a:t>
            </a:r>
            <a:r>
              <a:rPr lang="en-US" dirty="0" smtClean="0">
                <a:latin typeface="Calibri" pitchFamily="34" charset="0"/>
                <a:cs typeface="Calibri" pitchFamily="34" charset="0"/>
              </a:rPr>
              <a:t> </a:t>
            </a:r>
            <a:r>
              <a:rPr lang="en-US" dirty="0" err="1" smtClean="0">
                <a:latin typeface="Calibri" pitchFamily="34" charset="0"/>
                <a:cs typeface="Calibri" pitchFamily="34" charset="0"/>
              </a:rPr>
              <a:t>koja</a:t>
            </a:r>
            <a:r>
              <a:rPr lang="en-US" dirty="0" smtClean="0">
                <a:latin typeface="Calibri" pitchFamily="34" charset="0"/>
                <a:cs typeface="Calibri" pitchFamily="34" charset="0"/>
              </a:rPr>
              <a:t> se </a:t>
            </a:r>
            <a:r>
              <a:rPr lang="en-US" dirty="0" err="1" smtClean="0">
                <a:latin typeface="Calibri" pitchFamily="34" charset="0"/>
                <a:cs typeface="Calibri" pitchFamily="34" charset="0"/>
              </a:rPr>
              <a:t>prislanja</a:t>
            </a:r>
            <a:r>
              <a:rPr lang="en-US" dirty="0" smtClean="0">
                <a:latin typeface="Calibri" pitchFamily="34" charset="0"/>
                <a:cs typeface="Calibri" pitchFamily="34" charset="0"/>
              </a:rPr>
              <a:t> </a:t>
            </a:r>
            <a:r>
              <a:rPr lang="en-US" dirty="0" err="1" smtClean="0">
                <a:latin typeface="Calibri" pitchFamily="34" charset="0"/>
                <a:cs typeface="Calibri" pitchFamily="34" charset="0"/>
              </a:rPr>
              <a:t>uz</a:t>
            </a:r>
            <a:r>
              <a:rPr lang="en-US" dirty="0" smtClean="0">
                <a:latin typeface="Calibri" pitchFamily="34" charset="0"/>
                <a:cs typeface="Calibri" pitchFamily="34" charset="0"/>
              </a:rPr>
              <a:t> </a:t>
            </a:r>
            <a:r>
              <a:rPr lang="en-US" dirty="0" err="1" smtClean="0">
                <a:latin typeface="Calibri" pitchFamily="34" charset="0"/>
                <a:cs typeface="Calibri" pitchFamily="34" charset="0"/>
              </a:rPr>
              <a:t>telo</a:t>
            </a:r>
            <a:r>
              <a:rPr lang="en-US" dirty="0" smtClean="0">
                <a:latin typeface="Calibri" pitchFamily="34" charset="0"/>
                <a:cs typeface="Calibri" pitchFamily="34" charset="0"/>
              </a:rPr>
              <a:t> </a:t>
            </a:r>
            <a:r>
              <a:rPr lang="en-US" dirty="0" err="1" smtClean="0">
                <a:latin typeface="Calibri" pitchFamily="34" charset="0"/>
                <a:cs typeface="Calibri" pitchFamily="34" charset="0"/>
              </a:rPr>
              <a:t>pacijenta</a:t>
            </a:r>
            <a:r>
              <a:rPr lang="en-US" dirty="0" smtClean="0">
                <a:latin typeface="Calibri" pitchFamily="34" charset="0"/>
                <a:cs typeface="Calibri" pitchFamily="34" charset="0"/>
              </a:rPr>
              <a:t> i </a:t>
            </a:r>
            <a:r>
              <a:rPr lang="en-US" dirty="0" err="1" smtClean="0">
                <a:latin typeface="Calibri" pitchFamily="34" charset="0"/>
                <a:cs typeface="Calibri" pitchFamily="34" charset="0"/>
              </a:rPr>
              <a:t>sadrži</a:t>
            </a:r>
            <a:r>
              <a:rPr lang="en-US" dirty="0" smtClean="0">
                <a:latin typeface="Calibri" pitchFamily="34" charset="0"/>
                <a:cs typeface="Calibri" pitchFamily="34" charset="0"/>
              </a:rPr>
              <a:t> </a:t>
            </a:r>
            <a:r>
              <a:rPr lang="en-US" dirty="0" err="1" smtClean="0">
                <a:latin typeface="Calibri" pitchFamily="34" charset="0"/>
                <a:cs typeface="Calibri" pitchFamily="34" charset="0"/>
              </a:rPr>
              <a:t>jedan</a:t>
            </a:r>
            <a:r>
              <a:rPr lang="en-US" dirty="0" smtClean="0">
                <a:latin typeface="Calibri" pitchFamily="34" charset="0"/>
                <a:cs typeface="Calibri" pitchFamily="34" charset="0"/>
              </a:rPr>
              <a:t> </a:t>
            </a:r>
            <a:r>
              <a:rPr lang="en-US" dirty="0" err="1" smtClean="0">
                <a:latin typeface="Calibri" pitchFamily="34" charset="0"/>
                <a:cs typeface="Calibri" pitchFamily="34" charset="0"/>
              </a:rPr>
              <a:t>ili</a:t>
            </a:r>
            <a:r>
              <a:rPr lang="en-US" dirty="0" smtClean="0">
                <a:latin typeface="Calibri" pitchFamily="34" charset="0"/>
                <a:cs typeface="Calibri" pitchFamily="34" charset="0"/>
              </a:rPr>
              <a:t> </a:t>
            </a:r>
            <a:r>
              <a:rPr lang="en-US" dirty="0" err="1" smtClean="0">
                <a:latin typeface="Calibri" pitchFamily="34" charset="0"/>
                <a:cs typeface="Calibri" pitchFamily="34" charset="0"/>
              </a:rPr>
              <a:t>više</a:t>
            </a:r>
            <a:r>
              <a:rPr lang="en-US" dirty="0" smtClean="0">
                <a:latin typeface="Calibri" pitchFamily="34" charset="0"/>
                <a:cs typeface="Calibri" pitchFamily="34" charset="0"/>
              </a:rPr>
              <a:t> </a:t>
            </a:r>
            <a:r>
              <a:rPr lang="en-US" dirty="0" err="1" smtClean="0">
                <a:latin typeface="Calibri" pitchFamily="34" charset="0"/>
                <a:cs typeface="Calibri" pitchFamily="34" charset="0"/>
              </a:rPr>
              <a:t>ultrazvučnih</a:t>
            </a:r>
            <a:r>
              <a:rPr lang="en-US" dirty="0" smtClean="0">
                <a:latin typeface="Calibri" pitchFamily="34" charset="0"/>
                <a:cs typeface="Calibri" pitchFamily="34" charset="0"/>
              </a:rPr>
              <a:t> </a:t>
            </a:r>
            <a:r>
              <a:rPr lang="en-US" dirty="0" err="1" smtClean="0">
                <a:latin typeface="Calibri" pitchFamily="34" charset="0"/>
                <a:cs typeface="Calibri" pitchFamily="34" charset="0"/>
              </a:rPr>
              <a:t>pretvarača</a:t>
            </a:r>
            <a:r>
              <a:rPr lang="en-US" dirty="0" smtClean="0">
                <a:latin typeface="Calibri" pitchFamily="34" charset="0"/>
                <a:cs typeface="Calibri" pitchFamily="34" charset="0"/>
              </a:rPr>
              <a:t>. </a:t>
            </a:r>
            <a:endParaRPr lang="en-US" dirty="0">
              <a:latin typeface="Calibri" pitchFamily="34" charset="0"/>
              <a:cs typeface="Calibri" pitchFamily="34" charset="0"/>
            </a:endParaRPr>
          </a:p>
        </p:txBody>
      </p:sp>
    </p:spTree>
    <p:extLst>
      <p:ext uri="{BB962C8B-B14F-4D97-AF65-F5344CB8AC3E}">
        <p14:creationId xmlns:p14="http://schemas.microsoft.com/office/powerpoint/2010/main" val="115329481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90600" y="304800"/>
            <a:ext cx="8229600" cy="6019800"/>
          </a:xfrm>
        </p:spPr>
        <p:txBody>
          <a:bodyPr>
            <a:normAutofit fontScale="55000" lnSpcReduction="20000"/>
          </a:bodyPr>
          <a:lstStyle/>
          <a:p>
            <a:pPr marL="0" indent="0">
              <a:buNone/>
            </a:pPr>
            <a:r>
              <a:rPr lang="vi-VN" dirty="0" smtClean="0">
                <a:latin typeface="Calibri" pitchFamily="34" charset="0"/>
                <a:cs typeface="Calibri" pitchFamily="34" charset="0"/>
              </a:rPr>
              <a:t> </a:t>
            </a:r>
            <a:r>
              <a:rPr lang="sr-Latn-RS" dirty="0" smtClean="0">
                <a:latin typeface="Calibri" pitchFamily="34" charset="0"/>
                <a:cs typeface="Calibri" pitchFamily="34" charset="0"/>
              </a:rPr>
              <a:t>			</a:t>
            </a:r>
            <a:r>
              <a:rPr lang="vi-VN" sz="5100" b="1" i="1" dirty="0" smtClean="0">
                <a:latin typeface="Calibri" pitchFamily="34" charset="0"/>
                <a:cs typeface="Calibri" pitchFamily="34" charset="0"/>
              </a:rPr>
              <a:t>Ultrazvučne sonde </a:t>
            </a:r>
            <a:endParaRPr lang="sr-Latn-RS" sz="5100" b="1" i="1" dirty="0" smtClean="0">
              <a:latin typeface="Calibri" pitchFamily="34" charset="0"/>
              <a:cs typeface="Calibri" pitchFamily="34" charset="0"/>
            </a:endParaRPr>
          </a:p>
          <a:p>
            <a:pPr marL="0" indent="0">
              <a:buNone/>
            </a:pPr>
            <a:endParaRPr lang="vi-VN" sz="5100" b="1" i="1" dirty="0" smtClean="0">
              <a:latin typeface="Calibri" pitchFamily="34" charset="0"/>
              <a:cs typeface="Calibri" pitchFamily="34" charset="0"/>
            </a:endParaRPr>
          </a:p>
          <a:p>
            <a:r>
              <a:rPr lang="vi-VN" sz="5100" b="1" i="1" dirty="0" smtClean="0">
                <a:latin typeface="Calibri" pitchFamily="34" charset="0"/>
                <a:cs typeface="Calibri" pitchFamily="34" charset="0"/>
              </a:rPr>
              <a:t>Eho sonda </a:t>
            </a:r>
            <a:r>
              <a:rPr lang="vi-VN" sz="5100" dirty="0" smtClean="0">
                <a:latin typeface="Calibri" pitchFamily="34" charset="0"/>
                <a:cs typeface="Calibri" pitchFamily="34" charset="0"/>
              </a:rPr>
              <a:t>se istovremeno koristi i kao predajnik (izvor) i kao prijemnik (detektor). </a:t>
            </a:r>
            <a:endParaRPr lang="sr-Latn-RS" sz="5100" dirty="0" smtClean="0">
              <a:latin typeface="Calibri" pitchFamily="34" charset="0"/>
              <a:cs typeface="Calibri" pitchFamily="34" charset="0"/>
            </a:endParaRPr>
          </a:p>
          <a:p>
            <a:r>
              <a:rPr lang="vi-VN" sz="5100" dirty="0" smtClean="0">
                <a:latin typeface="Calibri" pitchFamily="34" charset="0"/>
                <a:cs typeface="Calibri" pitchFamily="34" charset="0"/>
              </a:rPr>
              <a:t> U primenama, sondu prislanjamo na objekat (kožu pacijenta) i impulsno je pobuđujemo. Impuls se odbija od same površine na koju je prislonjena sonda, a zatim se odbija od svih površina na kojima postoji nehomogenost (promena gustine). Reflektovani talas pobuđuje sondu (mehanički), koja zbog toga na svojim krajevima generiše električni napon koji registrujemo. </a:t>
            </a:r>
            <a:endParaRPr lang="sr-Latn-RS" sz="5100" dirty="0" smtClean="0">
              <a:latin typeface="Calibri" pitchFamily="34" charset="0"/>
              <a:cs typeface="Calibri" pitchFamily="34" charset="0"/>
            </a:endParaRPr>
          </a:p>
          <a:p>
            <a:r>
              <a:rPr lang="vi-VN" sz="5100" dirty="0" smtClean="0">
                <a:latin typeface="Calibri" pitchFamily="34" charset="0"/>
                <a:cs typeface="Calibri" pitchFamily="34" charset="0"/>
              </a:rPr>
              <a:t> Za preglede raznih organa zavisno od položaja i načina pristupa, moraju se koristiti razni tipovi sondi. </a:t>
            </a:r>
            <a:endParaRPr lang="sr-Latn-RS" sz="5100" dirty="0" smtClean="0">
              <a:latin typeface="Calibri" pitchFamily="34" charset="0"/>
              <a:cs typeface="Calibri" pitchFamily="34" charset="0"/>
            </a:endParaRPr>
          </a:p>
          <a:p>
            <a:r>
              <a:rPr lang="sr-Latn-RS" sz="5100" dirty="0" smtClean="0">
                <a:latin typeface="Calibri" pitchFamily="34" charset="0"/>
                <a:cs typeface="Calibri" pitchFamily="34" charset="0"/>
              </a:rPr>
              <a:t>Sonde</a:t>
            </a:r>
            <a:r>
              <a:rPr lang="vi-VN" sz="5100" dirty="0" smtClean="0">
                <a:latin typeface="Calibri" pitchFamily="34" charset="0"/>
                <a:cs typeface="Calibri" pitchFamily="34" charset="0"/>
              </a:rPr>
              <a:t> se razlikuju po frekvenciji ultrazvuka koji emituju. </a:t>
            </a:r>
            <a:endParaRPr lang="sr-Latn-RS" sz="5100" dirty="0" smtClean="0">
              <a:latin typeface="Calibri" pitchFamily="34" charset="0"/>
              <a:cs typeface="Calibri" pitchFamily="34" charset="0"/>
            </a:endParaRPr>
          </a:p>
        </p:txBody>
      </p:sp>
    </p:spTree>
    <p:extLst>
      <p:ext uri="{BB962C8B-B14F-4D97-AF65-F5344CB8AC3E}">
        <p14:creationId xmlns:p14="http://schemas.microsoft.com/office/powerpoint/2010/main" val="77356727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8" name="Content Placeholder 7"/>
          <p:cNvPicPr>
            <a:picLocks noGrp="1" noChangeAspect="1"/>
          </p:cNvPicPr>
          <p:nvPr>
            <p:ph idx="1"/>
          </p:nvPr>
        </p:nvPicPr>
        <p:blipFill rotWithShape="1">
          <a:blip r:embed="rId2">
            <a:extLst>
              <a:ext uri="{28A0092B-C50C-407E-A947-70E740481C1C}">
                <a14:useLocalDpi xmlns:a14="http://schemas.microsoft.com/office/drawing/2010/main" val="0"/>
              </a:ext>
            </a:extLst>
          </a:blip>
          <a:srcRect l="-1" t="1" r="56208" b="28263"/>
          <a:stretch/>
        </p:blipFill>
        <p:spPr>
          <a:xfrm>
            <a:off x="1295400" y="381000"/>
            <a:ext cx="7239000" cy="6019800"/>
          </a:xfrm>
          <a:prstGeom prst="rect">
            <a:avLst/>
          </a:prstGeom>
          <a:noFill/>
          <a:ln>
            <a:noFill/>
          </a:ln>
        </p:spPr>
      </p:pic>
    </p:spTree>
    <p:extLst>
      <p:ext uri="{BB962C8B-B14F-4D97-AF65-F5344CB8AC3E}">
        <p14:creationId xmlns:p14="http://schemas.microsoft.com/office/powerpoint/2010/main" val="44615456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19200" y="1066800"/>
            <a:ext cx="6626542" cy="4800600"/>
          </a:xfrm>
        </p:spPr>
      </p:pic>
    </p:spTree>
    <p:extLst>
      <p:ext uri="{BB962C8B-B14F-4D97-AF65-F5344CB8AC3E}">
        <p14:creationId xmlns:p14="http://schemas.microsoft.com/office/powerpoint/2010/main" val="391043669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14400" y="914400"/>
            <a:ext cx="8229600" cy="5364163"/>
          </a:xfrm>
        </p:spPr>
        <p:txBody>
          <a:bodyPr>
            <a:normAutofit fontScale="85000" lnSpcReduction="10000"/>
          </a:bodyPr>
          <a:lstStyle/>
          <a:p>
            <a:r>
              <a:rPr lang="vi-VN" dirty="0" smtClean="0">
                <a:latin typeface="Calibri" pitchFamily="34" charset="0"/>
                <a:cs typeface="Calibri" pitchFamily="34" charset="0"/>
              </a:rPr>
              <a:t>Pravilo je da se uvek koriste sonde najveće frekvencije koje mogu da prodru na dovoljnu dubinu.</a:t>
            </a:r>
            <a:endParaRPr lang="sr-Latn-RS" dirty="0" smtClean="0">
              <a:latin typeface="Calibri" pitchFamily="34" charset="0"/>
              <a:cs typeface="Calibri" pitchFamily="34" charset="0"/>
            </a:endParaRPr>
          </a:p>
          <a:p>
            <a:r>
              <a:rPr lang="vi-VN" dirty="0" smtClean="0">
                <a:latin typeface="Calibri" pitchFamily="34" charset="0"/>
                <a:cs typeface="Calibri" pitchFamily="34" charset="0"/>
              </a:rPr>
              <a:t>Osnovno pravilo za prostiranje ultrazvučnog snopa kroz meka biološka tkiva je da se za pretragu dubljih organa koriste sonde sa nižom radnom frekvencijom, dok se za pretrage površinskih organa koriste sonde sa višom frekvencijom. </a:t>
            </a:r>
            <a:endParaRPr lang="sr-Latn-RS" dirty="0" smtClean="0">
              <a:latin typeface="Calibri" pitchFamily="34" charset="0"/>
              <a:cs typeface="Calibri" pitchFamily="34" charset="0"/>
            </a:endParaRPr>
          </a:p>
          <a:p>
            <a:r>
              <a:rPr lang="vi-VN" dirty="0" smtClean="0">
                <a:latin typeface="Calibri" pitchFamily="34" charset="0"/>
                <a:cs typeface="Calibri" pitchFamily="34" charset="0"/>
              </a:rPr>
              <a:t>Za pregled organa u abdomenu (jetra, pankreas, bubreg, ginekološki pregledi), koriste se sonde niže frekvencije oko 3 MHz</a:t>
            </a:r>
            <a:endParaRPr lang="sr-Latn-RS" dirty="0" smtClean="0">
              <a:latin typeface="Calibri" pitchFamily="34" charset="0"/>
              <a:cs typeface="Calibri" pitchFamily="34" charset="0"/>
            </a:endParaRPr>
          </a:p>
          <a:p>
            <a:r>
              <a:rPr lang="sr-Latn-RS" dirty="0">
                <a:latin typeface="Calibri" pitchFamily="34" charset="0"/>
                <a:cs typeface="Calibri" pitchFamily="34" charset="0"/>
              </a:rPr>
              <a:t>Z</a:t>
            </a:r>
            <a:r>
              <a:rPr lang="vi-VN" dirty="0" smtClean="0">
                <a:latin typeface="Calibri" pitchFamily="34" charset="0"/>
                <a:cs typeface="Calibri" pitchFamily="34" charset="0"/>
              </a:rPr>
              <a:t>a pregled dece - sonde srednje frekvencije oko 5 MHz</a:t>
            </a:r>
            <a:endParaRPr lang="sr-Latn-RS" dirty="0" smtClean="0">
              <a:latin typeface="Calibri" pitchFamily="34" charset="0"/>
              <a:cs typeface="Calibri" pitchFamily="34" charset="0"/>
            </a:endParaRPr>
          </a:p>
          <a:p>
            <a:r>
              <a:rPr lang="sr-Latn-RS" dirty="0" smtClean="0">
                <a:latin typeface="Calibri" pitchFamily="34" charset="0"/>
                <a:cs typeface="Calibri" pitchFamily="34" charset="0"/>
              </a:rPr>
              <a:t>Z</a:t>
            </a:r>
            <a:r>
              <a:rPr lang="vi-VN" dirty="0" smtClean="0">
                <a:latin typeface="Calibri" pitchFamily="34" charset="0"/>
                <a:cs typeface="Calibri" pitchFamily="34" charset="0"/>
              </a:rPr>
              <a:t>a </a:t>
            </a:r>
            <a:r>
              <a:rPr lang="sr-Latn-RS" dirty="0" smtClean="0">
                <a:latin typeface="Calibri" pitchFamily="34" charset="0"/>
                <a:cs typeface="Calibri" pitchFamily="34" charset="0"/>
              </a:rPr>
              <a:t>preglede </a:t>
            </a:r>
            <a:r>
              <a:rPr lang="vi-VN" dirty="0" smtClean="0">
                <a:latin typeface="Calibri" pitchFamily="34" charset="0"/>
                <a:cs typeface="Calibri" pitchFamily="34" charset="0"/>
              </a:rPr>
              <a:t>o</a:t>
            </a:r>
            <a:r>
              <a:rPr lang="sr-Latn-RS" dirty="0" smtClean="0">
                <a:latin typeface="Calibri" pitchFamily="34" charset="0"/>
                <a:cs typeface="Calibri" pitchFamily="34" charset="0"/>
              </a:rPr>
              <a:t>čiju</a:t>
            </a:r>
            <a:r>
              <a:rPr lang="vi-VN" dirty="0" smtClean="0">
                <a:latin typeface="Calibri" pitchFamily="34" charset="0"/>
                <a:cs typeface="Calibri" pitchFamily="34" charset="0"/>
              </a:rPr>
              <a:t>, dojk</a:t>
            </a:r>
            <a:r>
              <a:rPr lang="sr-Latn-RS" dirty="0" smtClean="0">
                <a:latin typeface="Calibri" pitchFamily="34" charset="0"/>
                <a:cs typeface="Calibri" pitchFamily="34" charset="0"/>
              </a:rPr>
              <a:t>i</a:t>
            </a:r>
            <a:r>
              <a:rPr lang="vi-VN" dirty="0" smtClean="0">
                <a:latin typeface="Calibri" pitchFamily="34" charset="0"/>
                <a:cs typeface="Calibri" pitchFamily="34" charset="0"/>
              </a:rPr>
              <a:t>, štitn</a:t>
            </a:r>
            <a:r>
              <a:rPr lang="sr-Latn-RS" dirty="0" smtClean="0">
                <a:latin typeface="Calibri" pitchFamily="34" charset="0"/>
                <a:cs typeface="Calibri" pitchFamily="34" charset="0"/>
              </a:rPr>
              <a:t>e </a:t>
            </a:r>
            <a:r>
              <a:rPr lang="vi-VN" dirty="0" smtClean="0">
                <a:latin typeface="Calibri" pitchFamily="34" charset="0"/>
                <a:cs typeface="Calibri" pitchFamily="34" charset="0"/>
              </a:rPr>
              <a:t>žlezd</a:t>
            </a:r>
            <a:r>
              <a:rPr lang="sr-Latn-RS" dirty="0" smtClean="0">
                <a:latin typeface="Calibri" pitchFamily="34" charset="0"/>
                <a:cs typeface="Calibri" pitchFamily="34" charset="0"/>
              </a:rPr>
              <a:t>e</a:t>
            </a:r>
            <a:r>
              <a:rPr lang="vi-VN" dirty="0" smtClean="0">
                <a:latin typeface="Calibri" pitchFamily="34" charset="0"/>
                <a:cs typeface="Calibri" pitchFamily="34" charset="0"/>
              </a:rPr>
              <a:t> 7-10 MHz</a:t>
            </a:r>
            <a:endParaRPr lang="sr-Latn-RS" dirty="0" smtClean="0">
              <a:latin typeface="Calibri" pitchFamily="34" charset="0"/>
              <a:cs typeface="Calibri" pitchFamily="34" charset="0"/>
            </a:endParaRPr>
          </a:p>
          <a:p>
            <a:pPr marL="0" indent="0">
              <a:buNone/>
            </a:pPr>
            <a:endParaRPr lang="en-US" dirty="0"/>
          </a:p>
        </p:txBody>
      </p:sp>
    </p:spTree>
    <p:extLst>
      <p:ext uri="{BB962C8B-B14F-4D97-AF65-F5344CB8AC3E}">
        <p14:creationId xmlns:p14="http://schemas.microsoft.com/office/powerpoint/2010/main" val="3937213539"/>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85092" y="304800"/>
            <a:ext cx="8229600" cy="4525963"/>
          </a:xfrm>
        </p:spPr>
        <p:txBody>
          <a:bodyPr/>
          <a:lstStyle/>
          <a:p>
            <a:r>
              <a:rPr lang="vi-VN" dirty="0" smtClean="0">
                <a:latin typeface="Calibri" pitchFamily="34" charset="0"/>
                <a:cs typeface="Calibri" pitchFamily="34" charset="0"/>
              </a:rPr>
              <a:t>Prema svojoj nameni, konstukciji i tehnologiji izrade, sve sonde za medicinsku dijagnostiku mogu se podeliti</a:t>
            </a:r>
            <a:r>
              <a:rPr lang="sr-Latn-RS" dirty="0" smtClean="0">
                <a:latin typeface="Calibri" pitchFamily="34" charset="0"/>
                <a:cs typeface="Calibri" pitchFamily="34" charset="0"/>
              </a:rPr>
              <a:t>.</a:t>
            </a:r>
          </a:p>
          <a:p>
            <a:pPr marL="0" indent="0">
              <a:buNone/>
            </a:pPr>
            <a:endParaRPr lang="en-US" dirty="0"/>
          </a:p>
        </p:txBody>
      </p:sp>
      <p:pic>
        <p:nvPicPr>
          <p:cNvPr id="3074" name="Picture 2" descr="C:\Users\eminovicm\Downloads\uz\sonde podel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057400"/>
            <a:ext cx="9164515" cy="44761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663123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r-Latn-RS" dirty="0" smtClean="0"/>
              <a:t>MEHANIČKE SONDE</a:t>
            </a:r>
            <a:endParaRPr lang="en-US" dirty="0"/>
          </a:p>
        </p:txBody>
      </p:sp>
      <p:sp>
        <p:nvSpPr>
          <p:cNvPr id="3" name="Content Placeholder 2"/>
          <p:cNvSpPr>
            <a:spLocks noGrp="1"/>
          </p:cNvSpPr>
          <p:nvPr>
            <p:ph idx="1"/>
          </p:nvPr>
        </p:nvSpPr>
        <p:spPr>
          <a:xfrm>
            <a:off x="990600" y="1447800"/>
            <a:ext cx="8229600" cy="5029200"/>
          </a:xfrm>
        </p:spPr>
        <p:txBody>
          <a:bodyPr>
            <a:normAutofit lnSpcReduction="10000"/>
          </a:bodyPr>
          <a:lstStyle/>
          <a:p>
            <a:r>
              <a:rPr lang="sr-Latn-RS" sz="2400" b="1" i="1" dirty="0" smtClean="0">
                <a:latin typeface="Calibri" pitchFamily="34" charset="0"/>
                <a:cs typeface="Calibri" pitchFamily="34" charset="0"/>
              </a:rPr>
              <a:t>Mehaničke sonde</a:t>
            </a:r>
            <a:r>
              <a:rPr lang="sr-Latn-RS" sz="2400" dirty="0">
                <a:latin typeface="Calibri" pitchFamily="34" charset="0"/>
                <a:cs typeface="Calibri" pitchFamily="34" charset="0"/>
              </a:rPr>
              <a:t> </a:t>
            </a:r>
            <a:r>
              <a:rPr lang="sr-Latn-RS" sz="2400" dirty="0" smtClean="0">
                <a:latin typeface="Calibri" pitchFamily="34" charset="0"/>
                <a:cs typeface="Calibri" pitchFamily="34" charset="0"/>
              </a:rPr>
              <a:t>se mogu podeliti na </a:t>
            </a:r>
            <a:r>
              <a:rPr lang="sr-Latn-RS" sz="2400" b="1" i="1" dirty="0" smtClean="0">
                <a:latin typeface="Calibri" pitchFamily="34" charset="0"/>
                <a:cs typeface="Calibri" pitchFamily="34" charset="0"/>
              </a:rPr>
              <a:t>rotirajuće</a:t>
            </a:r>
            <a:r>
              <a:rPr lang="sr-Latn-RS" sz="2400" dirty="0" smtClean="0">
                <a:latin typeface="Calibri" pitchFamily="34" charset="0"/>
                <a:cs typeface="Calibri" pitchFamily="34" charset="0"/>
              </a:rPr>
              <a:t> i </a:t>
            </a:r>
            <a:r>
              <a:rPr lang="sr-Latn-RS" sz="2400" b="1" i="1" dirty="0" smtClean="0">
                <a:latin typeface="Calibri" pitchFamily="34" charset="0"/>
                <a:cs typeface="Calibri" pitchFamily="34" charset="0"/>
              </a:rPr>
              <a:t>oscilatorne sonde</a:t>
            </a:r>
            <a:r>
              <a:rPr lang="sr-Latn-RS" sz="2400" dirty="0" smtClean="0">
                <a:latin typeface="Calibri" pitchFamily="34" charset="0"/>
                <a:cs typeface="Calibri" pitchFamily="34" charset="0"/>
              </a:rPr>
              <a:t>.</a:t>
            </a:r>
            <a:endParaRPr lang="sr-Latn-RS" sz="2400" b="1" i="1" dirty="0" smtClean="0">
              <a:latin typeface="Calibri" pitchFamily="34" charset="0"/>
              <a:cs typeface="Calibri" pitchFamily="34" charset="0"/>
            </a:endParaRPr>
          </a:p>
          <a:p>
            <a:pPr marL="0" indent="0">
              <a:buNone/>
            </a:pPr>
            <a:endParaRPr lang="sr-Latn-RS" sz="2400" b="1" i="1" dirty="0">
              <a:latin typeface="Calibri" pitchFamily="34" charset="0"/>
              <a:cs typeface="Calibri" pitchFamily="34" charset="0"/>
            </a:endParaRPr>
          </a:p>
          <a:p>
            <a:r>
              <a:rPr lang="sr-Latn-RS" sz="2400" b="1" i="1" dirty="0" smtClean="0">
                <a:latin typeface="Calibri" pitchFamily="34" charset="0"/>
                <a:cs typeface="Calibri" pitchFamily="34" charset="0"/>
              </a:rPr>
              <a:t>ROTIRAJUĆE SONDE-</a:t>
            </a:r>
            <a:r>
              <a:rPr lang="sr-Latn-RS" sz="2400" dirty="0" smtClean="0">
                <a:latin typeface="Calibri" pitchFamily="34" charset="0"/>
                <a:cs typeface="Calibri" pitchFamily="34" charset="0"/>
              </a:rPr>
              <a:t>P</a:t>
            </a:r>
            <a:r>
              <a:rPr lang="vi-VN" sz="2400" dirty="0" smtClean="0">
                <a:latin typeface="Calibri" pitchFamily="34" charset="0"/>
                <a:cs typeface="Calibri" pitchFamily="34" charset="0"/>
              </a:rPr>
              <a:t>retvarački elementi, kristali, nalaze se raspoređeni po obodu diska koji se obrće. Kada kristal dođe u položaj iznad akustičnog prozora na vrhu sonde, on emituje ultrazvučni snop i prima odbijene talase.</a:t>
            </a:r>
            <a:endParaRPr lang="sr-Latn-RS" sz="2400" dirty="0" smtClean="0">
              <a:latin typeface="Calibri" pitchFamily="34" charset="0"/>
              <a:cs typeface="Calibri" pitchFamily="34" charset="0"/>
            </a:endParaRPr>
          </a:p>
          <a:p>
            <a:pPr marL="82296" indent="0">
              <a:buNone/>
            </a:pPr>
            <a:endParaRPr lang="sr-Latn-RS" sz="2400" dirty="0" smtClean="0">
              <a:latin typeface="Calibri" pitchFamily="34" charset="0"/>
              <a:cs typeface="Calibri" pitchFamily="34" charset="0"/>
            </a:endParaRPr>
          </a:p>
          <a:p>
            <a:r>
              <a:rPr lang="sr-Latn-RS" sz="2400" b="1" i="1" dirty="0" smtClean="0">
                <a:latin typeface="Calibri" pitchFamily="34" charset="0"/>
                <a:cs typeface="Calibri" pitchFamily="34" charset="0"/>
              </a:rPr>
              <a:t>OSCILATORNE SONDE- </a:t>
            </a:r>
            <a:r>
              <a:rPr lang="vi-VN" sz="2400" dirty="0" smtClean="0">
                <a:latin typeface="Calibri" pitchFamily="34" charset="0"/>
                <a:cs typeface="Calibri" pitchFamily="34" charset="0"/>
              </a:rPr>
              <a:t>pretvarači</a:t>
            </a:r>
            <a:r>
              <a:rPr lang="sr-Latn-RS" sz="2400" dirty="0" smtClean="0">
                <a:latin typeface="Calibri" pitchFamily="34" charset="0"/>
                <a:cs typeface="Calibri" pitchFamily="34" charset="0"/>
              </a:rPr>
              <a:t> osciluju</a:t>
            </a:r>
            <a:r>
              <a:rPr lang="vi-VN" sz="2400" dirty="0" smtClean="0">
                <a:latin typeface="Calibri" pitchFamily="34" charset="0"/>
                <a:cs typeface="Calibri" pitchFamily="34" charset="0"/>
              </a:rPr>
              <a:t> oko ravnotežnog položaja. </a:t>
            </a:r>
            <a:endParaRPr lang="sr-Latn-RS" sz="2400" dirty="0" smtClean="0">
              <a:latin typeface="Calibri" pitchFamily="34" charset="0"/>
              <a:cs typeface="Calibri" pitchFamily="34" charset="0"/>
            </a:endParaRPr>
          </a:p>
          <a:p>
            <a:r>
              <a:rPr lang="vi-VN" sz="2400" dirty="0" smtClean="0">
                <a:latin typeface="Calibri" pitchFamily="34" charset="0"/>
                <a:cs typeface="Calibri" pitchFamily="34" charset="0"/>
              </a:rPr>
              <a:t>Ove sonde koriste manje kristale od elektronskih sondi, ali im je glavni nedostatak nemogućnost promjene fokusa u toku rada. </a:t>
            </a:r>
            <a:endParaRPr lang="sr-Latn-RS" sz="2400" dirty="0" smtClean="0">
              <a:latin typeface="Calibri" pitchFamily="34" charset="0"/>
              <a:cs typeface="Calibri" pitchFamily="34" charset="0"/>
            </a:endParaRPr>
          </a:p>
          <a:p>
            <a:pPr marL="0" indent="0">
              <a:buNone/>
            </a:pPr>
            <a:endParaRPr lang="sr-Latn-RS" sz="2000" dirty="0">
              <a:latin typeface="+mj-lt"/>
            </a:endParaRPr>
          </a:p>
        </p:txBody>
      </p:sp>
    </p:spTree>
    <p:extLst>
      <p:ext uri="{BB962C8B-B14F-4D97-AF65-F5344CB8AC3E}">
        <p14:creationId xmlns:p14="http://schemas.microsoft.com/office/powerpoint/2010/main" val="129763602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14400" y="914400"/>
            <a:ext cx="8229600" cy="4983163"/>
          </a:xfrm>
        </p:spPr>
        <p:txBody>
          <a:bodyPr>
            <a:normAutofit lnSpcReduction="10000"/>
          </a:bodyPr>
          <a:lstStyle/>
          <a:p>
            <a:r>
              <a:rPr lang="vi-VN" dirty="0" smtClean="0">
                <a:latin typeface="Calibri" pitchFamily="34" charset="0"/>
                <a:cs typeface="Calibri" pitchFamily="34" charset="0"/>
              </a:rPr>
              <a:t>Dobijena slika je oblika kružnog isečka – sektorska</a:t>
            </a:r>
            <a:endParaRPr lang="sr-Latn-RS" dirty="0" smtClean="0">
              <a:latin typeface="Calibri" pitchFamily="34" charset="0"/>
              <a:cs typeface="Calibri" pitchFamily="34" charset="0"/>
            </a:endParaRPr>
          </a:p>
          <a:p>
            <a:pPr marL="82296" indent="0">
              <a:buNone/>
            </a:pPr>
            <a:endParaRPr lang="sr-Latn-RS" dirty="0">
              <a:latin typeface="Calibri" pitchFamily="34" charset="0"/>
              <a:cs typeface="Calibri" pitchFamily="34" charset="0"/>
            </a:endParaRPr>
          </a:p>
          <a:p>
            <a:r>
              <a:rPr lang="vi-VN" dirty="0">
                <a:latin typeface="Calibri" pitchFamily="34" charset="0"/>
                <a:cs typeface="Calibri" pitchFamily="34" charset="0"/>
              </a:rPr>
              <a:t>Tek razvojem sondi kod kojih su pretvarači raspoređeni u vidu prstena omogućeno je fokusiranje i kod mehaničkih sondi</a:t>
            </a:r>
            <a:r>
              <a:rPr lang="vi-VN" dirty="0" smtClean="0">
                <a:latin typeface="Calibri" pitchFamily="34" charset="0"/>
                <a:cs typeface="Calibri" pitchFamily="34" charset="0"/>
              </a:rPr>
              <a:t>.</a:t>
            </a:r>
            <a:endParaRPr lang="sr-Latn-RS" dirty="0" smtClean="0">
              <a:latin typeface="Calibri" pitchFamily="34" charset="0"/>
              <a:cs typeface="Calibri" pitchFamily="34" charset="0"/>
            </a:endParaRPr>
          </a:p>
          <a:p>
            <a:pPr marL="82296" indent="0">
              <a:buNone/>
            </a:pPr>
            <a:r>
              <a:rPr lang="vi-VN" dirty="0" smtClean="0">
                <a:latin typeface="Calibri" pitchFamily="34" charset="0"/>
                <a:cs typeface="Calibri" pitchFamily="34" charset="0"/>
              </a:rPr>
              <a:t> </a:t>
            </a:r>
            <a:endParaRPr lang="sr-Latn-RS" dirty="0">
              <a:latin typeface="Calibri" pitchFamily="34" charset="0"/>
              <a:cs typeface="Calibri" pitchFamily="34" charset="0"/>
            </a:endParaRPr>
          </a:p>
          <a:p>
            <a:r>
              <a:rPr lang="vi-VN" dirty="0">
                <a:latin typeface="Calibri" pitchFamily="34" charset="0"/>
                <a:cs typeface="Calibri" pitchFamily="34" charset="0"/>
              </a:rPr>
              <a:t>Mehaničke sektorske sonde koriste se za pretragu gornjeg abdomena, u ginekologiji, kardiologiji i kod neonatalnih pregleda glave. </a:t>
            </a:r>
          </a:p>
          <a:p>
            <a:endParaRPr lang="en-US" dirty="0">
              <a:latin typeface="Calibri" pitchFamily="34" charset="0"/>
              <a:cs typeface="Calibri" pitchFamily="34" charset="0"/>
            </a:endParaRPr>
          </a:p>
        </p:txBody>
      </p:sp>
    </p:spTree>
    <p:extLst>
      <p:ext uri="{BB962C8B-B14F-4D97-AF65-F5344CB8AC3E}">
        <p14:creationId xmlns:p14="http://schemas.microsoft.com/office/powerpoint/2010/main" val="144116211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430104" y="3593342"/>
            <a:ext cx="3600501" cy="3203866"/>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9041" y="3581400"/>
            <a:ext cx="4756359" cy="3124200"/>
          </a:xfrm>
          <a:prstGeom prst="rect">
            <a:avLst/>
          </a:prstGeom>
        </p:spPr>
      </p:pic>
      <p:pic>
        <p:nvPicPr>
          <p:cNvPr id="409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9041" y="201944"/>
            <a:ext cx="4762500" cy="3190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0"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75176" y="201944"/>
            <a:ext cx="3655429" cy="3201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3464407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35608" y="274638"/>
            <a:ext cx="7498080" cy="792162"/>
          </a:xfrm>
        </p:spPr>
        <p:txBody>
          <a:bodyPr/>
          <a:lstStyle/>
          <a:p>
            <a:r>
              <a:rPr lang="sr-Latn-RS" dirty="0" smtClean="0"/>
              <a:t>	</a:t>
            </a:r>
            <a:r>
              <a:rPr lang="sr-Latn-RS" dirty="0" smtClean="0">
                <a:latin typeface="Calibri" pitchFamily="34" charset="0"/>
                <a:cs typeface="Calibri" pitchFamily="34" charset="0"/>
              </a:rPr>
              <a:t>	</a:t>
            </a:r>
            <a:r>
              <a:rPr lang="en-US" dirty="0" err="1" smtClean="0">
                <a:latin typeface="Calibri" pitchFamily="34" charset="0"/>
                <a:cs typeface="Calibri" pitchFamily="34" charset="0"/>
              </a:rPr>
              <a:t>Istorijat</a:t>
            </a:r>
            <a:endParaRPr lang="en-US" dirty="0">
              <a:latin typeface="Calibri" pitchFamily="34" charset="0"/>
              <a:cs typeface="Calibri" pitchFamily="34" charset="0"/>
            </a:endParaRPr>
          </a:p>
        </p:txBody>
      </p:sp>
      <p:sp>
        <p:nvSpPr>
          <p:cNvPr id="3" name="Content Placeholder 2"/>
          <p:cNvSpPr>
            <a:spLocks noGrp="1"/>
          </p:cNvSpPr>
          <p:nvPr>
            <p:ph idx="1"/>
          </p:nvPr>
        </p:nvSpPr>
        <p:spPr>
          <a:xfrm>
            <a:off x="1371600" y="1066800"/>
            <a:ext cx="7498080" cy="5257800"/>
          </a:xfrm>
        </p:spPr>
        <p:txBody>
          <a:bodyPr>
            <a:normAutofit/>
          </a:bodyPr>
          <a:lstStyle/>
          <a:p>
            <a:r>
              <a:rPr lang="en-US" sz="2800" dirty="0" err="1">
                <a:latin typeface="Calibri" pitchFamily="34" charset="0"/>
                <a:cs typeface="Calibri" pitchFamily="34" charset="0"/>
              </a:rPr>
              <a:t>Istorija</a:t>
            </a:r>
            <a:r>
              <a:rPr lang="en-US" sz="2800" dirty="0">
                <a:latin typeface="Calibri" pitchFamily="34" charset="0"/>
                <a:cs typeface="Calibri" pitchFamily="34" charset="0"/>
              </a:rPr>
              <a:t> </a:t>
            </a:r>
            <a:r>
              <a:rPr lang="en-US" sz="2800" dirty="0" err="1">
                <a:latin typeface="Calibri" pitchFamily="34" charset="0"/>
                <a:cs typeface="Calibri" pitchFamily="34" charset="0"/>
              </a:rPr>
              <a:t>ultrazvuka</a:t>
            </a:r>
            <a:r>
              <a:rPr lang="en-US" sz="2800" dirty="0">
                <a:latin typeface="Calibri" pitchFamily="34" charset="0"/>
                <a:cs typeface="Calibri" pitchFamily="34" charset="0"/>
              </a:rPr>
              <a:t> i </a:t>
            </a:r>
            <a:r>
              <a:rPr lang="en-US" sz="2800" dirty="0" err="1">
                <a:latin typeface="Calibri" pitchFamily="34" charset="0"/>
                <a:cs typeface="Calibri" pitchFamily="34" charset="0"/>
              </a:rPr>
              <a:t>ultrazvučnih</a:t>
            </a:r>
            <a:r>
              <a:rPr lang="en-US" sz="2800" dirty="0">
                <a:latin typeface="Calibri" pitchFamily="34" charset="0"/>
                <a:cs typeface="Calibri" pitchFamily="34" charset="0"/>
              </a:rPr>
              <a:t> </a:t>
            </a:r>
            <a:r>
              <a:rPr lang="en-US" sz="2800" dirty="0" err="1">
                <a:latin typeface="Calibri" pitchFamily="34" charset="0"/>
                <a:cs typeface="Calibri" pitchFamily="34" charset="0"/>
              </a:rPr>
              <a:t>talasa</a:t>
            </a:r>
            <a:r>
              <a:rPr lang="en-US" sz="2800" dirty="0">
                <a:latin typeface="Calibri" pitchFamily="34" charset="0"/>
                <a:cs typeface="Calibri" pitchFamily="34" charset="0"/>
              </a:rPr>
              <a:t> </a:t>
            </a:r>
            <a:r>
              <a:rPr lang="en-US" sz="2800" dirty="0" err="1">
                <a:latin typeface="Calibri" pitchFamily="34" charset="0"/>
                <a:cs typeface="Calibri" pitchFamily="34" charset="0"/>
              </a:rPr>
              <a:t>počinje</a:t>
            </a:r>
            <a:r>
              <a:rPr lang="en-US" sz="2800" dirty="0">
                <a:latin typeface="Calibri" pitchFamily="34" charset="0"/>
                <a:cs typeface="Calibri" pitchFamily="34" charset="0"/>
              </a:rPr>
              <a:t> </a:t>
            </a:r>
            <a:r>
              <a:rPr lang="en-US" sz="2800" b="1" dirty="0">
                <a:latin typeface="Calibri" pitchFamily="34" charset="0"/>
                <a:cs typeface="Calibri" pitchFamily="34" charset="0"/>
              </a:rPr>
              <a:t>1790</a:t>
            </a:r>
            <a:r>
              <a:rPr lang="en-US" sz="2800" dirty="0">
                <a:latin typeface="Calibri" pitchFamily="34" charset="0"/>
                <a:cs typeface="Calibri" pitchFamily="34" charset="0"/>
              </a:rPr>
              <a:t>. </a:t>
            </a:r>
            <a:r>
              <a:rPr lang="en-US" sz="2800" dirty="0" err="1">
                <a:latin typeface="Calibri" pitchFamily="34" charset="0"/>
                <a:cs typeface="Calibri" pitchFamily="34" charset="0"/>
              </a:rPr>
              <a:t>godine</a:t>
            </a:r>
            <a:r>
              <a:rPr lang="en-US" sz="2800" dirty="0">
                <a:latin typeface="Calibri" pitchFamily="34" charset="0"/>
                <a:cs typeface="Calibri" pitchFamily="34" charset="0"/>
              </a:rPr>
              <a:t> </a:t>
            </a:r>
            <a:r>
              <a:rPr lang="en-US" sz="2800" dirty="0" err="1">
                <a:latin typeface="Calibri" pitchFamily="34" charset="0"/>
                <a:cs typeface="Calibri" pitchFamily="34" charset="0"/>
              </a:rPr>
              <a:t>kada</a:t>
            </a:r>
            <a:r>
              <a:rPr lang="en-US" sz="2800" dirty="0">
                <a:latin typeface="Calibri" pitchFamily="34" charset="0"/>
                <a:cs typeface="Calibri" pitchFamily="34" charset="0"/>
              </a:rPr>
              <a:t> </a:t>
            </a:r>
            <a:r>
              <a:rPr lang="en-US" sz="2800" dirty="0" smtClean="0">
                <a:latin typeface="Calibri" pitchFamily="34" charset="0"/>
                <a:cs typeface="Calibri" pitchFamily="34" charset="0"/>
              </a:rPr>
              <a:t>je </a:t>
            </a:r>
            <a:r>
              <a:rPr lang="en-US" sz="2800" dirty="0" err="1" smtClean="0">
                <a:latin typeface="Calibri" pitchFamily="34" charset="0"/>
                <a:cs typeface="Calibri" pitchFamily="34" charset="0"/>
              </a:rPr>
              <a:t>italijanski</a:t>
            </a:r>
            <a:r>
              <a:rPr lang="en-US" sz="2800" dirty="0" smtClean="0">
                <a:latin typeface="Calibri" pitchFamily="34" charset="0"/>
                <a:cs typeface="Calibri" pitchFamily="34" charset="0"/>
              </a:rPr>
              <a:t> </a:t>
            </a:r>
            <a:r>
              <a:rPr lang="en-US" sz="2800" dirty="0" err="1" smtClean="0">
                <a:latin typeface="Calibri" pitchFamily="34" charset="0"/>
                <a:cs typeface="Calibri" pitchFamily="34" charset="0"/>
              </a:rPr>
              <a:t>biolog</a:t>
            </a:r>
            <a:r>
              <a:rPr lang="en-US" sz="2800" dirty="0" smtClean="0">
                <a:latin typeface="Calibri" pitchFamily="34" charset="0"/>
                <a:cs typeface="Calibri" pitchFamily="34" charset="0"/>
              </a:rPr>
              <a:t> </a:t>
            </a:r>
            <a:r>
              <a:rPr lang="en-US" sz="2800" b="1" dirty="0" err="1" smtClean="0">
                <a:latin typeface="Calibri" pitchFamily="34" charset="0"/>
                <a:cs typeface="Calibri" pitchFamily="34" charset="0"/>
              </a:rPr>
              <a:t>Lazaro</a:t>
            </a:r>
            <a:r>
              <a:rPr lang="en-US" sz="2800" b="1" dirty="0" smtClean="0">
                <a:latin typeface="Calibri" pitchFamily="34" charset="0"/>
                <a:cs typeface="Calibri" pitchFamily="34" charset="0"/>
              </a:rPr>
              <a:t> </a:t>
            </a:r>
            <a:r>
              <a:rPr lang="en-US" sz="2800" b="1" dirty="0" err="1" smtClean="0">
                <a:latin typeface="Calibri" pitchFamily="34" charset="0"/>
                <a:cs typeface="Calibri" pitchFamily="34" charset="0"/>
              </a:rPr>
              <a:t>Spalanzani</a:t>
            </a:r>
            <a:r>
              <a:rPr lang="sr-Latn-RS" sz="2800" b="1" dirty="0" smtClean="0">
                <a:latin typeface="Calibri" pitchFamily="34" charset="0"/>
                <a:cs typeface="Calibri" pitchFamily="34" charset="0"/>
              </a:rPr>
              <a:t> </a:t>
            </a:r>
            <a:r>
              <a:rPr lang="en-US" sz="2800" dirty="0" err="1" smtClean="0">
                <a:latin typeface="Calibri" pitchFamily="34" charset="0"/>
                <a:cs typeface="Calibri" pitchFamily="34" charset="0"/>
              </a:rPr>
              <a:t>otkrio</a:t>
            </a:r>
            <a:r>
              <a:rPr lang="en-US" sz="2800" dirty="0" smtClean="0">
                <a:latin typeface="Calibri" pitchFamily="34" charset="0"/>
                <a:cs typeface="Calibri" pitchFamily="34" charset="0"/>
              </a:rPr>
              <a:t> </a:t>
            </a:r>
            <a:r>
              <a:rPr lang="en-US" sz="2800" dirty="0">
                <a:latin typeface="Calibri" pitchFamily="34" charset="0"/>
                <a:cs typeface="Calibri" pitchFamily="34" charset="0"/>
              </a:rPr>
              <a:t>da se </a:t>
            </a:r>
            <a:r>
              <a:rPr lang="en-US" sz="2800" dirty="0" err="1" smtClean="0">
                <a:latin typeface="Calibri" pitchFamily="34" charset="0"/>
                <a:cs typeface="Calibri" pitchFamily="34" charset="0"/>
              </a:rPr>
              <a:t>slepi</a:t>
            </a:r>
            <a:r>
              <a:rPr lang="en-US" sz="2800" dirty="0" smtClean="0">
                <a:latin typeface="Calibri" pitchFamily="34" charset="0"/>
                <a:cs typeface="Calibri" pitchFamily="34" charset="0"/>
              </a:rPr>
              <a:t> mi</a:t>
            </a:r>
            <a:r>
              <a:rPr lang="sr-Latn-RS" sz="2800" dirty="0" smtClean="0">
                <a:latin typeface="Calibri" pitchFamily="34" charset="0"/>
                <a:cs typeface="Calibri" pitchFamily="34" charset="0"/>
              </a:rPr>
              <a:t>ševi</a:t>
            </a:r>
            <a:r>
              <a:rPr lang="en-US" sz="2800" dirty="0" smtClean="0">
                <a:latin typeface="Calibri" pitchFamily="34" charset="0"/>
                <a:cs typeface="Calibri" pitchFamily="34" charset="0"/>
              </a:rPr>
              <a:t> </a:t>
            </a:r>
            <a:r>
              <a:rPr lang="en-US" sz="2800" dirty="0" err="1">
                <a:latin typeface="Calibri" pitchFamily="34" charset="0"/>
                <a:cs typeface="Calibri" pitchFamily="34" charset="0"/>
              </a:rPr>
              <a:t>koriste</a:t>
            </a:r>
            <a:r>
              <a:rPr lang="en-US" sz="2800" dirty="0">
                <a:latin typeface="Calibri" pitchFamily="34" charset="0"/>
                <a:cs typeface="Calibri" pitchFamily="34" charset="0"/>
              </a:rPr>
              <a:t> </a:t>
            </a:r>
            <a:r>
              <a:rPr lang="en-US" sz="2800" dirty="0" err="1">
                <a:latin typeface="Calibri" pitchFamily="34" charset="0"/>
                <a:cs typeface="Calibri" pitchFamily="34" charset="0"/>
              </a:rPr>
              <a:t>zvukom</a:t>
            </a:r>
            <a:r>
              <a:rPr lang="en-US" sz="2800" dirty="0">
                <a:latin typeface="Calibri" pitchFamily="34" charset="0"/>
                <a:cs typeface="Calibri" pitchFamily="34" charset="0"/>
              </a:rPr>
              <a:t>, </a:t>
            </a:r>
            <a:r>
              <a:rPr lang="en-US" sz="2800" dirty="0" err="1">
                <a:latin typeface="Calibri" pitchFamily="34" charset="0"/>
                <a:cs typeface="Calibri" pitchFamily="34" charset="0"/>
              </a:rPr>
              <a:t>tj</a:t>
            </a:r>
            <a:r>
              <a:rPr lang="en-US" sz="2800" dirty="0">
                <a:latin typeface="Calibri" pitchFamily="34" charset="0"/>
                <a:cs typeface="Calibri" pitchFamily="34" charset="0"/>
              </a:rPr>
              <a:t>. </a:t>
            </a:r>
            <a:r>
              <a:rPr lang="en-US" sz="2800" dirty="0" err="1">
                <a:latin typeface="Calibri" pitchFamily="34" charset="0"/>
                <a:cs typeface="Calibri" pitchFamily="34" charset="0"/>
              </a:rPr>
              <a:t>sluhom</a:t>
            </a:r>
            <a:r>
              <a:rPr lang="en-US" sz="2800" dirty="0">
                <a:latin typeface="Calibri" pitchFamily="34" charset="0"/>
                <a:cs typeface="Calibri" pitchFamily="34" charset="0"/>
              </a:rPr>
              <a:t> </a:t>
            </a:r>
            <a:r>
              <a:rPr lang="en-US" sz="2800" dirty="0" err="1">
                <a:latin typeface="Calibri" pitchFamily="34" charset="0"/>
                <a:cs typeface="Calibri" pitchFamily="34" charset="0"/>
              </a:rPr>
              <a:t>prilikom</a:t>
            </a:r>
            <a:r>
              <a:rPr lang="en-US" sz="2800" dirty="0">
                <a:latin typeface="Calibri" pitchFamily="34" charset="0"/>
                <a:cs typeface="Calibri" pitchFamily="34" charset="0"/>
              </a:rPr>
              <a:t> </a:t>
            </a:r>
            <a:r>
              <a:rPr lang="en-US" sz="2800" dirty="0" err="1" smtClean="0">
                <a:latin typeface="Calibri" pitchFamily="34" charset="0"/>
                <a:cs typeface="Calibri" pitchFamily="34" charset="0"/>
              </a:rPr>
              <a:t>kretanja</a:t>
            </a:r>
            <a:r>
              <a:rPr lang="en-US" sz="2800" dirty="0" smtClean="0">
                <a:latin typeface="Calibri" pitchFamily="34" charset="0"/>
                <a:cs typeface="Calibri" pitchFamily="34" charset="0"/>
              </a:rPr>
              <a:t>.</a:t>
            </a:r>
            <a:endParaRPr lang="sr-Latn-RS" sz="2800" dirty="0" smtClean="0">
              <a:latin typeface="Calibri" pitchFamily="34" charset="0"/>
              <a:cs typeface="Calibri" pitchFamily="34" charset="0"/>
            </a:endParaRPr>
          </a:p>
          <a:p>
            <a:r>
              <a:rPr lang="en-US" sz="2800" dirty="0">
                <a:latin typeface="Calibri" pitchFamily="34" charset="0"/>
                <a:cs typeface="Calibri" pitchFamily="34" charset="0"/>
              </a:rPr>
              <a:t> </a:t>
            </a:r>
            <a:r>
              <a:rPr lang="en-US" sz="2800" dirty="0" smtClean="0">
                <a:latin typeface="Calibri" pitchFamily="34" charset="0"/>
                <a:cs typeface="Calibri" pitchFamily="34" charset="0"/>
              </a:rPr>
              <a:t>O</a:t>
            </a:r>
            <a:r>
              <a:rPr lang="sr-Latn-RS" sz="2800" dirty="0" smtClean="0">
                <a:latin typeface="Calibri" pitchFamily="34" charset="0"/>
                <a:cs typeface="Calibri" pitchFamily="34" charset="0"/>
              </a:rPr>
              <a:t>dnosno</a:t>
            </a:r>
            <a:r>
              <a:rPr lang="en-US" sz="2800" dirty="0" smtClean="0">
                <a:latin typeface="Calibri" pitchFamily="34" charset="0"/>
                <a:cs typeface="Calibri" pitchFamily="34" charset="0"/>
              </a:rPr>
              <a:t> </a:t>
            </a:r>
            <a:r>
              <a:rPr lang="sr-Latn-RS" sz="2800" dirty="0" smtClean="0">
                <a:latin typeface="Calibri" pitchFamily="34" charset="0"/>
                <a:cs typeface="Calibri" pitchFamily="34" charset="0"/>
              </a:rPr>
              <a:t>da </a:t>
            </a:r>
            <a:r>
              <a:rPr lang="en-US" sz="2800" dirty="0" err="1" smtClean="0">
                <a:latin typeface="Calibri" pitchFamily="34" charset="0"/>
                <a:cs typeface="Calibri" pitchFamily="34" charset="0"/>
              </a:rPr>
              <a:t>lete</a:t>
            </a:r>
            <a:r>
              <a:rPr lang="en-US" sz="2800" dirty="0" smtClean="0">
                <a:latin typeface="Calibri" pitchFamily="34" charset="0"/>
                <a:cs typeface="Calibri" pitchFamily="34" charset="0"/>
              </a:rPr>
              <a:t> </a:t>
            </a:r>
            <a:r>
              <a:rPr lang="en-US" sz="2800" dirty="0" err="1" smtClean="0">
                <a:latin typeface="Calibri" pitchFamily="34" charset="0"/>
                <a:cs typeface="Calibri" pitchFamily="34" charset="0"/>
              </a:rPr>
              <a:t>precizno</a:t>
            </a:r>
            <a:r>
              <a:rPr lang="en-US" sz="2800" dirty="0" smtClean="0">
                <a:latin typeface="Calibri" pitchFamily="34" charset="0"/>
                <a:cs typeface="Calibri" pitchFamily="34" charset="0"/>
              </a:rPr>
              <a:t> u </a:t>
            </a:r>
            <a:r>
              <a:rPr lang="en-US" sz="2800" dirty="0" err="1" smtClean="0">
                <a:latin typeface="Calibri" pitchFamily="34" charset="0"/>
                <a:cs typeface="Calibri" pitchFamily="34" charset="0"/>
              </a:rPr>
              <a:t>mraku</a:t>
            </a:r>
            <a:r>
              <a:rPr lang="en-US" sz="2800" dirty="0" smtClean="0">
                <a:latin typeface="Calibri" pitchFamily="34" charset="0"/>
                <a:cs typeface="Calibri" pitchFamily="34" charset="0"/>
              </a:rPr>
              <a:t> </a:t>
            </a:r>
            <a:r>
              <a:rPr lang="en-US" sz="2800" dirty="0" err="1" smtClean="0">
                <a:latin typeface="Calibri" pitchFamily="34" charset="0"/>
                <a:cs typeface="Calibri" pitchFamily="34" charset="0"/>
              </a:rPr>
              <a:t>koristeći</a:t>
            </a:r>
            <a:r>
              <a:rPr lang="en-US" sz="2800" dirty="0" smtClean="0">
                <a:latin typeface="Calibri" pitchFamily="34" charset="0"/>
                <a:cs typeface="Calibri" pitchFamily="34" charset="0"/>
              </a:rPr>
              <a:t> </a:t>
            </a:r>
            <a:r>
              <a:rPr lang="en-US" sz="2800" dirty="0" err="1" smtClean="0">
                <a:latin typeface="Calibri" pitchFamily="34" charset="0"/>
                <a:cs typeface="Calibri" pitchFamily="34" charset="0"/>
              </a:rPr>
              <a:t>eho-refleksiju</a:t>
            </a:r>
            <a:r>
              <a:rPr lang="en-US" sz="2800" dirty="0" smtClean="0">
                <a:latin typeface="Calibri" pitchFamily="34" charset="0"/>
                <a:cs typeface="Calibri" pitchFamily="34" charset="0"/>
              </a:rPr>
              <a:t> </a:t>
            </a:r>
            <a:r>
              <a:rPr lang="en-US" sz="2800" dirty="0" err="1" smtClean="0">
                <a:latin typeface="Calibri" pitchFamily="34" charset="0"/>
                <a:cs typeface="Calibri" pitchFamily="34" charset="0"/>
              </a:rPr>
              <a:t>zvučnih</a:t>
            </a:r>
            <a:r>
              <a:rPr lang="en-US" sz="2800" dirty="0" smtClean="0">
                <a:latin typeface="Calibri" pitchFamily="34" charset="0"/>
                <a:cs typeface="Calibri" pitchFamily="34" charset="0"/>
              </a:rPr>
              <a:t> </a:t>
            </a:r>
            <a:r>
              <a:rPr lang="en-US" sz="2800" dirty="0" err="1" smtClean="0">
                <a:latin typeface="Calibri" pitchFamily="34" charset="0"/>
                <a:cs typeface="Calibri" pitchFamily="34" charset="0"/>
              </a:rPr>
              <a:t>talasa</a:t>
            </a:r>
            <a:r>
              <a:rPr lang="en-US" sz="2800" dirty="0" smtClean="0">
                <a:latin typeface="Calibri" pitchFamily="34" charset="0"/>
                <a:cs typeface="Calibri" pitchFamily="34" charset="0"/>
              </a:rPr>
              <a:t> </a:t>
            </a:r>
            <a:r>
              <a:rPr lang="en-US" sz="2800" dirty="0" err="1" smtClean="0">
                <a:latin typeface="Calibri" pitchFamily="34" charset="0"/>
                <a:cs typeface="Calibri" pitchFamily="34" charset="0"/>
              </a:rPr>
              <a:t>visoke</a:t>
            </a:r>
            <a:r>
              <a:rPr lang="en-US" sz="2800" dirty="0" smtClean="0">
                <a:latin typeface="Calibri" pitchFamily="34" charset="0"/>
                <a:cs typeface="Calibri" pitchFamily="34" charset="0"/>
              </a:rPr>
              <a:t> </a:t>
            </a:r>
            <a:r>
              <a:rPr lang="en-US" sz="2800" dirty="0" err="1" smtClean="0">
                <a:latin typeface="Calibri" pitchFamily="34" charset="0"/>
                <a:cs typeface="Calibri" pitchFamily="34" charset="0"/>
              </a:rPr>
              <a:t>frekvencije</a:t>
            </a:r>
            <a:r>
              <a:rPr lang="en-US" sz="2800" dirty="0" smtClean="0">
                <a:latin typeface="Calibri" pitchFamily="34" charset="0"/>
                <a:cs typeface="Calibri" pitchFamily="34" charset="0"/>
              </a:rPr>
              <a:t> (</a:t>
            </a:r>
            <a:r>
              <a:rPr lang="en-US" sz="2800" dirty="0" err="1" smtClean="0">
                <a:latin typeface="Calibri" pitchFamily="34" charset="0"/>
                <a:cs typeface="Calibri" pitchFamily="34" charset="0"/>
              </a:rPr>
              <a:t>nečujni</a:t>
            </a:r>
            <a:r>
              <a:rPr lang="en-US" sz="2800" dirty="0" smtClean="0">
                <a:latin typeface="Calibri" pitchFamily="34" charset="0"/>
                <a:cs typeface="Calibri" pitchFamily="34" charset="0"/>
              </a:rPr>
              <a:t> </a:t>
            </a:r>
            <a:r>
              <a:rPr lang="en-US" sz="2800" dirty="0" err="1" smtClean="0">
                <a:latin typeface="Calibri" pitchFamily="34" charset="0"/>
                <a:cs typeface="Calibri" pitchFamily="34" charset="0"/>
              </a:rPr>
              <a:t>zvuk</a:t>
            </a:r>
            <a:r>
              <a:rPr lang="en-US" sz="2800" dirty="0" smtClean="0">
                <a:latin typeface="Calibri" pitchFamily="34" charset="0"/>
                <a:cs typeface="Calibri" pitchFamily="34" charset="0"/>
              </a:rPr>
              <a:t>).</a:t>
            </a:r>
          </a:p>
          <a:p>
            <a:endParaRPr lang="en-US" dirty="0" smtClean="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2600" y="4267200"/>
            <a:ext cx="6496964" cy="23618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91924546"/>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r-Latn-RS" dirty="0" smtClean="0"/>
              <a:t>ELEKTRONSKE SONDE</a:t>
            </a:r>
            <a:endParaRPr lang="en-US" dirty="0"/>
          </a:p>
        </p:txBody>
      </p:sp>
      <p:sp>
        <p:nvSpPr>
          <p:cNvPr id="3" name="Content Placeholder 2"/>
          <p:cNvSpPr>
            <a:spLocks noGrp="1"/>
          </p:cNvSpPr>
          <p:nvPr>
            <p:ph idx="1"/>
          </p:nvPr>
        </p:nvSpPr>
        <p:spPr>
          <a:xfrm>
            <a:off x="1435608" y="1447800"/>
            <a:ext cx="7498080" cy="5486400"/>
          </a:xfrm>
        </p:spPr>
        <p:txBody>
          <a:bodyPr>
            <a:normAutofit/>
          </a:bodyPr>
          <a:lstStyle/>
          <a:p>
            <a:r>
              <a:rPr lang="vi-VN" dirty="0" smtClean="0">
                <a:latin typeface="Calibri" pitchFamily="34" charset="0"/>
                <a:cs typeface="Calibri" pitchFamily="34" charset="0"/>
              </a:rPr>
              <a:t>Elektronske sonde se mogu podeliti na </a:t>
            </a:r>
            <a:endParaRPr lang="sr-Latn-RS" dirty="0" smtClean="0">
              <a:latin typeface="Calibri" pitchFamily="34" charset="0"/>
              <a:cs typeface="Calibri" pitchFamily="34" charset="0"/>
            </a:endParaRPr>
          </a:p>
          <a:p>
            <a:r>
              <a:rPr lang="vi-VN" b="1" dirty="0" smtClean="0">
                <a:latin typeface="Calibri" pitchFamily="34" charset="0"/>
                <a:cs typeface="Calibri" pitchFamily="34" charset="0"/>
              </a:rPr>
              <a:t>linearne</a:t>
            </a:r>
            <a:r>
              <a:rPr lang="vi-VN" dirty="0" smtClean="0">
                <a:latin typeface="Calibri" pitchFamily="34" charset="0"/>
                <a:cs typeface="Calibri" pitchFamily="34" charset="0"/>
              </a:rPr>
              <a:t>,</a:t>
            </a:r>
            <a:endParaRPr lang="sr-Latn-RS" dirty="0" smtClean="0">
              <a:latin typeface="Calibri" pitchFamily="34" charset="0"/>
              <a:cs typeface="Calibri" pitchFamily="34" charset="0"/>
            </a:endParaRPr>
          </a:p>
          <a:p>
            <a:r>
              <a:rPr lang="vi-VN" dirty="0" smtClean="0">
                <a:latin typeface="Calibri" pitchFamily="34" charset="0"/>
                <a:cs typeface="Calibri" pitchFamily="34" charset="0"/>
              </a:rPr>
              <a:t> </a:t>
            </a:r>
            <a:r>
              <a:rPr lang="vi-VN" b="1" dirty="0" smtClean="0">
                <a:latin typeface="Calibri" pitchFamily="34" charset="0"/>
                <a:cs typeface="Calibri" pitchFamily="34" charset="0"/>
              </a:rPr>
              <a:t>sektorske </a:t>
            </a:r>
            <a:endParaRPr lang="sr-Latn-RS" dirty="0">
              <a:latin typeface="Calibri" pitchFamily="34" charset="0"/>
              <a:cs typeface="Calibri" pitchFamily="34" charset="0"/>
            </a:endParaRPr>
          </a:p>
          <a:p>
            <a:r>
              <a:rPr lang="vi-VN" dirty="0" smtClean="0">
                <a:latin typeface="Calibri" pitchFamily="34" charset="0"/>
                <a:cs typeface="Calibri" pitchFamily="34" charset="0"/>
              </a:rPr>
              <a:t> </a:t>
            </a:r>
            <a:r>
              <a:rPr lang="vi-VN" b="1" dirty="0" smtClean="0">
                <a:latin typeface="Calibri" pitchFamily="34" charset="0"/>
                <a:cs typeface="Calibri" pitchFamily="34" charset="0"/>
              </a:rPr>
              <a:t>konveksne</a:t>
            </a:r>
            <a:r>
              <a:rPr lang="vi-VN" dirty="0" smtClean="0">
                <a:latin typeface="Calibri" pitchFamily="34" charset="0"/>
                <a:cs typeface="Calibri" pitchFamily="34" charset="0"/>
              </a:rPr>
              <a:t> </a:t>
            </a:r>
            <a:endParaRPr lang="sr-Latn-RS" dirty="0" smtClean="0">
              <a:latin typeface="Calibri" pitchFamily="34" charset="0"/>
              <a:cs typeface="Calibri" pitchFamily="34" charset="0"/>
            </a:endParaRPr>
          </a:p>
          <a:p>
            <a:pPr marL="82296" indent="0">
              <a:buNone/>
            </a:pPr>
            <a:endParaRPr lang="sr-Latn-RS" dirty="0" smtClean="0">
              <a:latin typeface="Calibri" pitchFamily="34" charset="0"/>
              <a:cs typeface="Calibri" pitchFamily="34" charset="0"/>
            </a:endParaRPr>
          </a:p>
        </p:txBody>
      </p:sp>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17962" y="3810000"/>
            <a:ext cx="5073438" cy="27587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084951"/>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idx="1"/>
          </p:nvPr>
        </p:nvSpPr>
        <p:spPr>
          <a:xfrm>
            <a:off x="1435100" y="152400"/>
            <a:ext cx="7499350" cy="6096000"/>
          </a:xfrm>
        </p:spPr>
        <p:txBody>
          <a:bodyPr>
            <a:normAutofit/>
          </a:bodyPr>
          <a:lstStyle/>
          <a:p>
            <a:r>
              <a:rPr lang="vi-VN" sz="2200" dirty="0">
                <a:latin typeface="Calibri" pitchFamily="34" charset="0"/>
                <a:cs typeface="Calibri" pitchFamily="34" charset="0"/>
              </a:rPr>
              <a:t>Kod </a:t>
            </a:r>
            <a:r>
              <a:rPr lang="vi-VN" sz="2200" b="1" i="1" dirty="0">
                <a:latin typeface="Calibri" pitchFamily="34" charset="0"/>
                <a:cs typeface="Calibri" pitchFamily="34" charset="0"/>
              </a:rPr>
              <a:t>linearnih (linear array) sondi</a:t>
            </a:r>
            <a:r>
              <a:rPr lang="vi-VN" sz="2200" dirty="0">
                <a:latin typeface="Calibri" pitchFamily="34" charset="0"/>
                <a:cs typeface="Calibri" pitchFamily="34" charset="0"/>
              </a:rPr>
              <a:t>, baterije kristala se aktiviraju jedna za drugom i dobija se slika pravougaonog oblika</a:t>
            </a:r>
            <a:r>
              <a:rPr lang="sr-Latn-RS" sz="2200" dirty="0">
                <a:latin typeface="Calibri" pitchFamily="34" charset="0"/>
                <a:cs typeface="Calibri" pitchFamily="34" charset="0"/>
              </a:rPr>
              <a:t>, </a:t>
            </a:r>
            <a:r>
              <a:rPr lang="vi-VN" sz="2200" dirty="0">
                <a:latin typeface="Calibri" pitchFamily="34" charset="0"/>
                <a:cs typeface="Calibri" pitchFamily="34" charset="0"/>
              </a:rPr>
              <a:t>po dimenzijama jednaka sondi. Zvučni snopovi prodiru paralelno i vertikalno u telo. Kristali kojih ima oko 60 nalaze se u linearnom nizu poređani jedan do drugog i aktiviraju se pojedinačno ili u grupama. </a:t>
            </a:r>
            <a:endParaRPr lang="sr-Latn-RS" sz="2200" dirty="0">
              <a:latin typeface="Calibri" pitchFamily="34" charset="0"/>
              <a:cs typeface="Calibri" pitchFamily="34" charset="0"/>
            </a:endParaRPr>
          </a:p>
          <a:p>
            <a:r>
              <a:rPr lang="vi-VN" sz="2200" dirty="0">
                <a:latin typeface="Calibri" pitchFamily="34" charset="0"/>
                <a:cs typeface="Calibri" pitchFamily="34" charset="0"/>
              </a:rPr>
              <a:t>Elektronske linearne sonde najpogodnije su za preglede površinskih organa (dojka, štitasta žlezda, testisi i dr.)</a:t>
            </a:r>
            <a:r>
              <a:rPr lang="sr-Latn-RS" sz="2200" dirty="0">
                <a:latin typeface="Calibri" pitchFamily="34" charset="0"/>
                <a:cs typeface="Calibri" pitchFamily="34" charset="0"/>
              </a:rPr>
              <a:t>, </a:t>
            </a:r>
            <a:r>
              <a:rPr lang="vi-VN" sz="2200" dirty="0">
                <a:latin typeface="Calibri" pitchFamily="34" charset="0"/>
                <a:cs typeface="Calibri" pitchFamily="34" charset="0"/>
              </a:rPr>
              <a:t>ortopediji (dečiji kukovi) i dr. </a:t>
            </a:r>
            <a:endParaRPr lang="en-US" sz="2200" dirty="0">
              <a:latin typeface="Calibri" pitchFamily="34" charset="0"/>
              <a:cs typeface="Calibri" pitchFamily="34" charset="0"/>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3276600"/>
            <a:ext cx="8153400" cy="35688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15763867"/>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90600" y="152400"/>
            <a:ext cx="8229600" cy="3962401"/>
          </a:xfrm>
        </p:spPr>
        <p:txBody>
          <a:bodyPr>
            <a:noAutofit/>
          </a:bodyPr>
          <a:lstStyle/>
          <a:p>
            <a:r>
              <a:rPr lang="vi-VN" sz="2600" dirty="0" smtClean="0">
                <a:latin typeface="Calibri" pitchFamily="34" charset="0"/>
                <a:cs typeface="Calibri" pitchFamily="34" charset="0"/>
              </a:rPr>
              <a:t>Kod </a:t>
            </a:r>
            <a:r>
              <a:rPr lang="vi-VN" sz="2600" b="1" i="1" dirty="0" smtClean="0">
                <a:latin typeface="Calibri" pitchFamily="34" charset="0"/>
                <a:cs typeface="Calibri" pitchFamily="34" charset="0"/>
              </a:rPr>
              <a:t>elektronskih sektorskih sondi </a:t>
            </a:r>
            <a:r>
              <a:rPr lang="vi-VN" sz="2600" dirty="0" smtClean="0">
                <a:latin typeface="Calibri" pitchFamily="34" charset="0"/>
                <a:cs typeface="Calibri" pitchFamily="34" charset="0"/>
              </a:rPr>
              <a:t>aktiviranje baterija vrši se po posebnom pravilu – na osnovu faznog kašnjenja – da bi se dobila karakteristična sektorska slika.</a:t>
            </a:r>
            <a:endParaRPr lang="sr-Latn-RS" sz="2600" dirty="0" smtClean="0">
              <a:latin typeface="Calibri" pitchFamily="34" charset="0"/>
              <a:cs typeface="Calibri" pitchFamily="34" charset="0"/>
            </a:endParaRPr>
          </a:p>
          <a:p>
            <a:r>
              <a:rPr lang="vi-VN" sz="2600" dirty="0" smtClean="0">
                <a:latin typeface="Calibri" pitchFamily="34" charset="0"/>
                <a:cs typeface="Calibri" pitchFamily="34" charset="0"/>
              </a:rPr>
              <a:t>Ove sonde imaju kristale raspoređene po različitim nagibnim uglovima i mogu detektovati dobijene talase iz debljih tkiva. Zvučni talas izlazi samo u jednom </a:t>
            </a:r>
            <a:r>
              <a:rPr lang="vi-VN" sz="2600" dirty="0" smtClean="0">
                <a:latin typeface="Calibri" pitchFamily="34" charset="0"/>
                <a:cs typeface="Calibri" pitchFamily="34" charset="0"/>
              </a:rPr>
              <a:t>delu </a:t>
            </a:r>
            <a:r>
              <a:rPr lang="vi-VN" sz="2600" dirty="0" smtClean="0">
                <a:latin typeface="Calibri" pitchFamily="34" charset="0"/>
                <a:cs typeface="Calibri" pitchFamily="34" charset="0"/>
              </a:rPr>
              <a:t>kruga u obliku lepeze (sektora), pa ima trouglasti oblik </a:t>
            </a:r>
            <a:endParaRPr lang="en-US" sz="2600" dirty="0">
              <a:latin typeface="Calibri" pitchFamily="34" charset="0"/>
              <a:cs typeface="Calibri" pitchFamily="34" charset="0"/>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3157182"/>
            <a:ext cx="8153400" cy="34185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92616962"/>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14400" y="533400"/>
            <a:ext cx="8229600" cy="6019800"/>
          </a:xfrm>
        </p:spPr>
        <p:txBody>
          <a:bodyPr>
            <a:normAutofit fontScale="92500" lnSpcReduction="20000"/>
          </a:bodyPr>
          <a:lstStyle/>
          <a:p>
            <a:r>
              <a:rPr lang="en-US" dirty="0" err="1" smtClean="0">
                <a:latin typeface="Calibri" pitchFamily="34" charset="0"/>
                <a:cs typeface="Calibri" pitchFamily="34" charset="0"/>
              </a:rPr>
              <a:t>Dobre</a:t>
            </a:r>
            <a:r>
              <a:rPr lang="en-US" dirty="0" smtClean="0">
                <a:latin typeface="Calibri" pitchFamily="34" charset="0"/>
                <a:cs typeface="Calibri" pitchFamily="34" charset="0"/>
              </a:rPr>
              <a:t> </a:t>
            </a:r>
            <a:r>
              <a:rPr lang="en-US" dirty="0" err="1" smtClean="0">
                <a:latin typeface="Calibri" pitchFamily="34" charset="0"/>
                <a:cs typeface="Calibri" pitchFamily="34" charset="0"/>
              </a:rPr>
              <a:t>strane</a:t>
            </a:r>
            <a:r>
              <a:rPr lang="en-US" dirty="0" smtClean="0">
                <a:latin typeface="Calibri" pitchFamily="34" charset="0"/>
                <a:cs typeface="Calibri" pitchFamily="34" charset="0"/>
              </a:rPr>
              <a:t> </a:t>
            </a:r>
            <a:r>
              <a:rPr lang="en-US" dirty="0" err="1" smtClean="0">
                <a:latin typeface="Calibri" pitchFamily="34" charset="0"/>
                <a:cs typeface="Calibri" pitchFamily="34" charset="0"/>
              </a:rPr>
              <a:t>su</a:t>
            </a:r>
            <a:r>
              <a:rPr lang="en-US" dirty="0" smtClean="0">
                <a:latin typeface="Calibri" pitchFamily="34" charset="0"/>
                <a:cs typeface="Calibri" pitchFamily="34" charset="0"/>
              </a:rPr>
              <a:t> </a:t>
            </a:r>
            <a:r>
              <a:rPr lang="en-US" dirty="0" err="1" smtClean="0">
                <a:latin typeface="Calibri" pitchFamily="34" charset="0"/>
                <a:cs typeface="Calibri" pitchFamily="34" charset="0"/>
              </a:rPr>
              <a:t>iskorišćene</a:t>
            </a:r>
            <a:r>
              <a:rPr lang="en-US" dirty="0" smtClean="0">
                <a:latin typeface="Calibri" pitchFamily="34" charset="0"/>
                <a:cs typeface="Calibri" pitchFamily="34" charset="0"/>
              </a:rPr>
              <a:t>, a </a:t>
            </a:r>
            <a:r>
              <a:rPr lang="en-US" dirty="0" err="1" smtClean="0">
                <a:latin typeface="Calibri" pitchFamily="34" charset="0"/>
                <a:cs typeface="Calibri" pitchFamily="34" charset="0"/>
              </a:rPr>
              <a:t>nedostaci</a:t>
            </a:r>
            <a:r>
              <a:rPr lang="en-US" dirty="0" smtClean="0">
                <a:latin typeface="Calibri" pitchFamily="34" charset="0"/>
                <a:cs typeface="Calibri" pitchFamily="34" charset="0"/>
              </a:rPr>
              <a:t> </a:t>
            </a:r>
            <a:r>
              <a:rPr lang="en-US" dirty="0" err="1" smtClean="0">
                <a:latin typeface="Calibri" pitchFamily="34" charset="0"/>
                <a:cs typeface="Calibri" pitchFamily="34" charset="0"/>
              </a:rPr>
              <a:t>oba</a:t>
            </a:r>
            <a:r>
              <a:rPr lang="en-US" dirty="0" smtClean="0">
                <a:latin typeface="Calibri" pitchFamily="34" charset="0"/>
                <a:cs typeface="Calibri" pitchFamily="34" charset="0"/>
              </a:rPr>
              <a:t> </a:t>
            </a:r>
            <a:r>
              <a:rPr lang="en-US" dirty="0" err="1" smtClean="0">
                <a:latin typeface="Calibri" pitchFamily="34" charset="0"/>
                <a:cs typeface="Calibri" pitchFamily="34" charset="0"/>
              </a:rPr>
              <a:t>tipa</a:t>
            </a:r>
            <a:r>
              <a:rPr lang="en-US" dirty="0" smtClean="0">
                <a:latin typeface="Calibri" pitchFamily="34" charset="0"/>
                <a:cs typeface="Calibri" pitchFamily="34" charset="0"/>
              </a:rPr>
              <a:t> </a:t>
            </a:r>
            <a:r>
              <a:rPr lang="en-US" dirty="0" err="1" smtClean="0">
                <a:latin typeface="Calibri" pitchFamily="34" charset="0"/>
                <a:cs typeface="Calibri" pitchFamily="34" charset="0"/>
              </a:rPr>
              <a:t>sondi</a:t>
            </a:r>
            <a:r>
              <a:rPr lang="en-US" dirty="0" smtClean="0">
                <a:latin typeface="Calibri" pitchFamily="34" charset="0"/>
                <a:cs typeface="Calibri" pitchFamily="34" charset="0"/>
              </a:rPr>
              <a:t> </a:t>
            </a:r>
            <a:r>
              <a:rPr lang="en-US" dirty="0" err="1" smtClean="0">
                <a:latin typeface="Calibri" pitchFamily="34" charset="0"/>
                <a:cs typeface="Calibri" pitchFamily="34" charset="0"/>
              </a:rPr>
              <a:t>znatno</a:t>
            </a:r>
            <a:r>
              <a:rPr lang="en-US" dirty="0" smtClean="0">
                <a:latin typeface="Calibri" pitchFamily="34" charset="0"/>
                <a:cs typeface="Calibri" pitchFamily="34" charset="0"/>
              </a:rPr>
              <a:t> </a:t>
            </a:r>
            <a:r>
              <a:rPr lang="en-US" dirty="0" err="1" smtClean="0">
                <a:latin typeface="Calibri" pitchFamily="34" charset="0"/>
                <a:cs typeface="Calibri" pitchFamily="34" charset="0"/>
              </a:rPr>
              <a:t>su</a:t>
            </a:r>
            <a:r>
              <a:rPr lang="en-US" dirty="0" smtClean="0">
                <a:latin typeface="Calibri" pitchFamily="34" charset="0"/>
                <a:cs typeface="Calibri" pitchFamily="34" charset="0"/>
              </a:rPr>
              <a:t> </a:t>
            </a:r>
            <a:r>
              <a:rPr lang="en-US" dirty="0" err="1" smtClean="0">
                <a:latin typeface="Calibri" pitchFamily="34" charset="0"/>
                <a:cs typeface="Calibri" pitchFamily="34" charset="0"/>
              </a:rPr>
              <a:t>smanjeni</a:t>
            </a:r>
            <a:r>
              <a:rPr lang="en-US" dirty="0" smtClean="0">
                <a:latin typeface="Calibri" pitchFamily="34" charset="0"/>
                <a:cs typeface="Calibri" pitchFamily="34" charset="0"/>
              </a:rPr>
              <a:t> </a:t>
            </a:r>
            <a:r>
              <a:rPr lang="en-US" dirty="0" err="1" smtClean="0">
                <a:latin typeface="Calibri" pitchFamily="34" charset="0"/>
                <a:cs typeface="Calibri" pitchFamily="34" charset="0"/>
              </a:rPr>
              <a:t>kod</a:t>
            </a:r>
            <a:r>
              <a:rPr lang="en-US" dirty="0" smtClean="0">
                <a:latin typeface="Calibri" pitchFamily="34" charset="0"/>
                <a:cs typeface="Calibri" pitchFamily="34" charset="0"/>
              </a:rPr>
              <a:t> </a:t>
            </a:r>
            <a:r>
              <a:rPr lang="en-US" b="1" i="1" dirty="0" err="1" smtClean="0">
                <a:latin typeface="Calibri" pitchFamily="34" charset="0"/>
                <a:cs typeface="Calibri" pitchFamily="34" charset="0"/>
              </a:rPr>
              <a:t>konveksne</a:t>
            </a:r>
            <a:r>
              <a:rPr lang="en-US" b="1" i="1" dirty="0" smtClean="0">
                <a:latin typeface="Calibri" pitchFamily="34" charset="0"/>
                <a:cs typeface="Calibri" pitchFamily="34" charset="0"/>
              </a:rPr>
              <a:t> </a:t>
            </a:r>
            <a:r>
              <a:rPr lang="en-US" b="1" i="1" dirty="0" err="1" smtClean="0">
                <a:latin typeface="Calibri" pitchFamily="34" charset="0"/>
                <a:cs typeface="Calibri" pitchFamily="34" charset="0"/>
              </a:rPr>
              <a:t>sonde</a:t>
            </a:r>
            <a:r>
              <a:rPr lang="en-US" b="1" i="1" dirty="0" smtClean="0">
                <a:latin typeface="Calibri" pitchFamily="34" charset="0"/>
                <a:cs typeface="Calibri" pitchFamily="34" charset="0"/>
              </a:rPr>
              <a:t> (convex) </a:t>
            </a:r>
            <a:r>
              <a:rPr lang="sr-Latn-RS" dirty="0" smtClean="0">
                <a:latin typeface="Calibri" pitchFamily="34" charset="0"/>
                <a:cs typeface="Calibri" pitchFamily="34" charset="0"/>
              </a:rPr>
              <a:t>.</a:t>
            </a:r>
          </a:p>
          <a:p>
            <a:pPr marL="82296" indent="0">
              <a:buNone/>
            </a:pPr>
            <a:endParaRPr lang="sr-Latn-RS" dirty="0" smtClean="0">
              <a:latin typeface="Calibri" pitchFamily="34" charset="0"/>
              <a:cs typeface="Calibri" pitchFamily="34" charset="0"/>
            </a:endParaRPr>
          </a:p>
          <a:p>
            <a:r>
              <a:rPr lang="sr-Latn-RS" dirty="0" smtClean="0">
                <a:latin typeface="Calibri" pitchFamily="34" charset="0"/>
                <a:cs typeface="Calibri" pitchFamily="34" charset="0"/>
              </a:rPr>
              <a:t>P</a:t>
            </a:r>
            <a:r>
              <a:rPr lang="en-US" dirty="0" err="1" smtClean="0">
                <a:latin typeface="Calibri" pitchFamily="34" charset="0"/>
                <a:cs typeface="Calibri" pitchFamily="34" charset="0"/>
              </a:rPr>
              <a:t>osebnom</a:t>
            </a:r>
            <a:r>
              <a:rPr lang="en-US" dirty="0" smtClean="0">
                <a:latin typeface="Calibri" pitchFamily="34" charset="0"/>
                <a:cs typeface="Calibri" pitchFamily="34" charset="0"/>
              </a:rPr>
              <a:t> </a:t>
            </a:r>
            <a:r>
              <a:rPr lang="en-US" dirty="0" err="1" smtClean="0">
                <a:latin typeface="Calibri" pitchFamily="34" charset="0"/>
                <a:cs typeface="Calibri" pitchFamily="34" charset="0"/>
              </a:rPr>
              <a:t>konstrukcijom</a:t>
            </a:r>
            <a:r>
              <a:rPr lang="en-US" dirty="0" smtClean="0">
                <a:latin typeface="Calibri" pitchFamily="34" charset="0"/>
                <a:cs typeface="Calibri" pitchFamily="34" charset="0"/>
              </a:rPr>
              <a:t> </a:t>
            </a:r>
            <a:r>
              <a:rPr lang="en-US" dirty="0" err="1" smtClean="0">
                <a:latin typeface="Calibri" pitchFamily="34" charset="0"/>
                <a:cs typeface="Calibri" pitchFamily="34" charset="0"/>
              </a:rPr>
              <a:t>povećan</a:t>
            </a:r>
            <a:r>
              <a:rPr lang="en-US" dirty="0" smtClean="0">
                <a:latin typeface="Calibri" pitchFamily="34" charset="0"/>
                <a:cs typeface="Calibri" pitchFamily="34" charset="0"/>
              </a:rPr>
              <a:t> </a:t>
            </a:r>
            <a:r>
              <a:rPr lang="en-US" dirty="0" err="1" smtClean="0">
                <a:latin typeface="Calibri" pitchFamily="34" charset="0"/>
                <a:cs typeface="Calibri" pitchFamily="34" charset="0"/>
              </a:rPr>
              <a:t>ugao</a:t>
            </a:r>
            <a:r>
              <a:rPr lang="en-US" dirty="0" smtClean="0">
                <a:latin typeface="Calibri" pitchFamily="34" charset="0"/>
                <a:cs typeface="Calibri" pitchFamily="34" charset="0"/>
              </a:rPr>
              <a:t> </a:t>
            </a:r>
            <a:r>
              <a:rPr lang="en-US" dirty="0" err="1" smtClean="0">
                <a:latin typeface="Calibri" pitchFamily="34" charset="0"/>
                <a:cs typeface="Calibri" pitchFamily="34" charset="0"/>
              </a:rPr>
              <a:t>pri</a:t>
            </a:r>
            <a:r>
              <a:rPr lang="en-US" dirty="0" smtClean="0">
                <a:latin typeface="Calibri" pitchFamily="34" charset="0"/>
                <a:cs typeface="Calibri" pitchFamily="34" charset="0"/>
              </a:rPr>
              <a:t> </a:t>
            </a:r>
            <a:r>
              <a:rPr lang="en-US" dirty="0" err="1" smtClean="0">
                <a:latin typeface="Calibri" pitchFamily="34" charset="0"/>
                <a:cs typeface="Calibri" pitchFamily="34" charset="0"/>
              </a:rPr>
              <a:t>vrhu</a:t>
            </a:r>
            <a:r>
              <a:rPr lang="en-US" dirty="0" smtClean="0">
                <a:latin typeface="Calibri" pitchFamily="34" charset="0"/>
                <a:cs typeface="Calibri" pitchFamily="34" charset="0"/>
              </a:rPr>
              <a:t>, </a:t>
            </a:r>
            <a:r>
              <a:rPr lang="en-US" dirty="0" err="1" smtClean="0">
                <a:latin typeface="Calibri" pitchFamily="34" charset="0"/>
                <a:cs typeface="Calibri" pitchFamily="34" charset="0"/>
              </a:rPr>
              <a:t>što</a:t>
            </a:r>
            <a:r>
              <a:rPr lang="en-US" dirty="0" smtClean="0">
                <a:latin typeface="Calibri" pitchFamily="34" charset="0"/>
                <a:cs typeface="Calibri" pitchFamily="34" charset="0"/>
              </a:rPr>
              <a:t> je </a:t>
            </a:r>
            <a:r>
              <a:rPr lang="en-US" dirty="0" err="1" smtClean="0">
                <a:latin typeface="Calibri" pitchFamily="34" charset="0"/>
                <a:cs typeface="Calibri" pitchFamily="34" charset="0"/>
              </a:rPr>
              <a:t>glavni</a:t>
            </a:r>
            <a:r>
              <a:rPr lang="en-US" dirty="0" smtClean="0">
                <a:latin typeface="Calibri" pitchFamily="34" charset="0"/>
                <a:cs typeface="Calibri" pitchFamily="34" charset="0"/>
              </a:rPr>
              <a:t> </a:t>
            </a:r>
            <a:r>
              <a:rPr lang="en-US" dirty="0" err="1" smtClean="0">
                <a:latin typeface="Calibri" pitchFamily="34" charset="0"/>
                <a:cs typeface="Calibri" pitchFamily="34" charset="0"/>
              </a:rPr>
              <a:t>nedostatak</a:t>
            </a:r>
            <a:r>
              <a:rPr lang="en-US" dirty="0" smtClean="0">
                <a:latin typeface="Calibri" pitchFamily="34" charset="0"/>
                <a:cs typeface="Calibri" pitchFamily="34" charset="0"/>
              </a:rPr>
              <a:t> </a:t>
            </a:r>
            <a:r>
              <a:rPr lang="en-US" dirty="0" err="1" smtClean="0">
                <a:latin typeface="Calibri" pitchFamily="34" charset="0"/>
                <a:cs typeface="Calibri" pitchFamily="34" charset="0"/>
              </a:rPr>
              <a:t>kod</a:t>
            </a:r>
            <a:r>
              <a:rPr lang="en-US" dirty="0" smtClean="0">
                <a:latin typeface="Calibri" pitchFamily="34" charset="0"/>
                <a:cs typeface="Calibri" pitchFamily="34" charset="0"/>
              </a:rPr>
              <a:t> </a:t>
            </a:r>
            <a:r>
              <a:rPr lang="en-US" dirty="0" err="1" smtClean="0">
                <a:latin typeface="Calibri" pitchFamily="34" charset="0"/>
                <a:cs typeface="Calibri" pitchFamily="34" charset="0"/>
              </a:rPr>
              <a:t>sektorske</a:t>
            </a:r>
            <a:r>
              <a:rPr lang="en-US" dirty="0" smtClean="0">
                <a:latin typeface="Calibri" pitchFamily="34" charset="0"/>
                <a:cs typeface="Calibri" pitchFamily="34" charset="0"/>
              </a:rPr>
              <a:t> </a:t>
            </a:r>
            <a:r>
              <a:rPr lang="en-US" dirty="0" err="1" smtClean="0">
                <a:latin typeface="Calibri" pitchFamily="34" charset="0"/>
                <a:cs typeface="Calibri" pitchFamily="34" charset="0"/>
              </a:rPr>
              <a:t>sonde</a:t>
            </a:r>
            <a:r>
              <a:rPr lang="en-US" dirty="0" smtClean="0">
                <a:latin typeface="Calibri" pitchFamily="34" charset="0"/>
                <a:cs typeface="Calibri" pitchFamily="34" charset="0"/>
              </a:rPr>
              <a:t>, a </a:t>
            </a:r>
            <a:r>
              <a:rPr lang="en-US" dirty="0" err="1" smtClean="0">
                <a:latin typeface="Calibri" pitchFamily="34" charset="0"/>
                <a:cs typeface="Calibri" pitchFamily="34" charset="0"/>
              </a:rPr>
              <a:t>otklonjen</a:t>
            </a:r>
            <a:r>
              <a:rPr lang="en-US" dirty="0" smtClean="0">
                <a:latin typeface="Calibri" pitchFamily="34" charset="0"/>
                <a:cs typeface="Calibri" pitchFamily="34" charset="0"/>
              </a:rPr>
              <a:t> je i </a:t>
            </a:r>
            <a:r>
              <a:rPr lang="en-US" dirty="0" err="1" smtClean="0">
                <a:latin typeface="Calibri" pitchFamily="34" charset="0"/>
                <a:cs typeface="Calibri" pitchFamily="34" charset="0"/>
              </a:rPr>
              <a:t>nedostatak</a:t>
            </a:r>
            <a:r>
              <a:rPr lang="en-US" dirty="0" smtClean="0">
                <a:latin typeface="Calibri" pitchFamily="34" charset="0"/>
                <a:cs typeface="Calibri" pitchFamily="34" charset="0"/>
              </a:rPr>
              <a:t> </a:t>
            </a:r>
            <a:r>
              <a:rPr lang="en-US" dirty="0" err="1" smtClean="0">
                <a:latin typeface="Calibri" pitchFamily="34" charset="0"/>
                <a:cs typeface="Calibri" pitchFamily="34" charset="0"/>
              </a:rPr>
              <a:t>linearne</a:t>
            </a:r>
            <a:r>
              <a:rPr lang="en-US" dirty="0" smtClean="0">
                <a:latin typeface="Calibri" pitchFamily="34" charset="0"/>
                <a:cs typeface="Calibri" pitchFamily="34" charset="0"/>
              </a:rPr>
              <a:t> </a:t>
            </a:r>
            <a:r>
              <a:rPr lang="en-US" dirty="0" err="1" smtClean="0">
                <a:latin typeface="Calibri" pitchFamily="34" charset="0"/>
                <a:cs typeface="Calibri" pitchFamily="34" charset="0"/>
              </a:rPr>
              <a:t>sonde</a:t>
            </a:r>
            <a:r>
              <a:rPr lang="en-US" dirty="0" smtClean="0">
                <a:latin typeface="Calibri" pitchFamily="34" charset="0"/>
                <a:cs typeface="Calibri" pitchFamily="34" charset="0"/>
              </a:rPr>
              <a:t> </a:t>
            </a:r>
            <a:r>
              <a:rPr lang="en-US" dirty="0" err="1" smtClean="0">
                <a:latin typeface="Calibri" pitchFamily="34" charset="0"/>
                <a:cs typeface="Calibri" pitchFamily="34" charset="0"/>
              </a:rPr>
              <a:t>koja</a:t>
            </a:r>
            <a:r>
              <a:rPr lang="en-US" dirty="0" smtClean="0">
                <a:latin typeface="Calibri" pitchFamily="34" charset="0"/>
                <a:cs typeface="Calibri" pitchFamily="34" charset="0"/>
              </a:rPr>
              <a:t> </a:t>
            </a:r>
            <a:r>
              <a:rPr lang="en-US" dirty="0" err="1" smtClean="0">
                <a:latin typeface="Calibri" pitchFamily="34" charset="0"/>
                <a:cs typeface="Calibri" pitchFamily="34" charset="0"/>
              </a:rPr>
              <a:t>daje</a:t>
            </a:r>
            <a:r>
              <a:rPr lang="en-US" dirty="0" smtClean="0">
                <a:latin typeface="Calibri" pitchFamily="34" charset="0"/>
                <a:cs typeface="Calibri" pitchFamily="34" charset="0"/>
              </a:rPr>
              <a:t> </a:t>
            </a:r>
            <a:r>
              <a:rPr lang="en-US" dirty="0" err="1" smtClean="0">
                <a:latin typeface="Calibri" pitchFamily="34" charset="0"/>
                <a:cs typeface="Calibri" pitchFamily="34" charset="0"/>
              </a:rPr>
              <a:t>samo</a:t>
            </a:r>
            <a:r>
              <a:rPr lang="en-US" dirty="0" smtClean="0">
                <a:latin typeface="Calibri" pitchFamily="34" charset="0"/>
                <a:cs typeface="Calibri" pitchFamily="34" charset="0"/>
              </a:rPr>
              <a:t> </a:t>
            </a:r>
            <a:r>
              <a:rPr lang="en-US" dirty="0" err="1" smtClean="0">
                <a:latin typeface="Calibri" pitchFamily="34" charset="0"/>
                <a:cs typeface="Calibri" pitchFamily="34" charset="0"/>
              </a:rPr>
              <a:t>sliku</a:t>
            </a:r>
            <a:r>
              <a:rPr lang="en-US" dirty="0" smtClean="0">
                <a:latin typeface="Calibri" pitchFamily="34" charset="0"/>
                <a:cs typeface="Calibri" pitchFamily="34" charset="0"/>
              </a:rPr>
              <a:t> </a:t>
            </a:r>
            <a:r>
              <a:rPr lang="en-US" dirty="0" err="1" smtClean="0">
                <a:latin typeface="Calibri" pitchFamily="34" charset="0"/>
                <a:cs typeface="Calibri" pitchFamily="34" charset="0"/>
              </a:rPr>
              <a:t>onog</a:t>
            </a:r>
            <a:r>
              <a:rPr lang="en-US" dirty="0" smtClean="0">
                <a:latin typeface="Calibri" pitchFamily="34" charset="0"/>
                <a:cs typeface="Calibri" pitchFamily="34" charset="0"/>
              </a:rPr>
              <a:t> </a:t>
            </a:r>
            <a:r>
              <a:rPr lang="en-US" dirty="0" err="1" smtClean="0">
                <a:latin typeface="Calibri" pitchFamily="34" charset="0"/>
                <a:cs typeface="Calibri" pitchFamily="34" charset="0"/>
              </a:rPr>
              <a:t>što</a:t>
            </a:r>
            <a:r>
              <a:rPr lang="en-US" dirty="0" smtClean="0">
                <a:latin typeface="Calibri" pitchFamily="34" charset="0"/>
                <a:cs typeface="Calibri" pitchFamily="34" charset="0"/>
              </a:rPr>
              <a:t> je </a:t>
            </a:r>
            <a:r>
              <a:rPr lang="en-US" dirty="0" err="1" smtClean="0">
                <a:latin typeface="Calibri" pitchFamily="34" charset="0"/>
                <a:cs typeface="Calibri" pitchFamily="34" charset="0"/>
              </a:rPr>
              <a:t>neposredno</a:t>
            </a:r>
            <a:r>
              <a:rPr lang="en-US" dirty="0" smtClean="0">
                <a:latin typeface="Calibri" pitchFamily="34" charset="0"/>
                <a:cs typeface="Calibri" pitchFamily="34" charset="0"/>
              </a:rPr>
              <a:t> pod </a:t>
            </a:r>
            <a:r>
              <a:rPr lang="en-US" dirty="0" err="1" smtClean="0">
                <a:latin typeface="Calibri" pitchFamily="34" charset="0"/>
                <a:cs typeface="Calibri" pitchFamily="34" charset="0"/>
              </a:rPr>
              <a:t>njom</a:t>
            </a:r>
            <a:r>
              <a:rPr lang="en-US" dirty="0" smtClean="0">
                <a:latin typeface="Calibri" pitchFamily="34" charset="0"/>
                <a:cs typeface="Calibri" pitchFamily="34" charset="0"/>
              </a:rPr>
              <a:t>. </a:t>
            </a:r>
            <a:endParaRPr lang="sr-Latn-RS" dirty="0" smtClean="0">
              <a:latin typeface="Calibri" pitchFamily="34" charset="0"/>
              <a:cs typeface="Calibri" pitchFamily="34" charset="0"/>
            </a:endParaRPr>
          </a:p>
          <a:p>
            <a:pPr marL="82296" indent="0">
              <a:buNone/>
            </a:pPr>
            <a:endParaRPr lang="sr-Latn-RS" dirty="0" smtClean="0">
              <a:latin typeface="Calibri" pitchFamily="34" charset="0"/>
              <a:cs typeface="Calibri" pitchFamily="34" charset="0"/>
            </a:endParaRPr>
          </a:p>
          <a:p>
            <a:r>
              <a:rPr lang="en-US" dirty="0" err="1" smtClean="0">
                <a:latin typeface="Calibri" pitchFamily="34" charset="0"/>
                <a:cs typeface="Calibri" pitchFamily="34" charset="0"/>
              </a:rPr>
              <a:t>Tako</a:t>
            </a:r>
            <a:r>
              <a:rPr lang="en-US" dirty="0" smtClean="0">
                <a:latin typeface="Calibri" pitchFamily="34" charset="0"/>
                <a:cs typeface="Calibri" pitchFamily="34" charset="0"/>
              </a:rPr>
              <a:t> </a:t>
            </a:r>
            <a:r>
              <a:rPr lang="en-US" dirty="0" err="1" smtClean="0">
                <a:latin typeface="Calibri" pitchFamily="34" charset="0"/>
                <a:cs typeface="Calibri" pitchFamily="34" charset="0"/>
              </a:rPr>
              <a:t>konveksna</a:t>
            </a:r>
            <a:r>
              <a:rPr lang="en-US" dirty="0" smtClean="0">
                <a:latin typeface="Calibri" pitchFamily="34" charset="0"/>
                <a:cs typeface="Calibri" pitchFamily="34" charset="0"/>
              </a:rPr>
              <a:t> </a:t>
            </a:r>
            <a:r>
              <a:rPr lang="en-US" dirty="0" err="1" smtClean="0">
                <a:latin typeface="Calibri" pitchFamily="34" charset="0"/>
                <a:cs typeface="Calibri" pitchFamily="34" charset="0"/>
              </a:rPr>
              <a:t>sonda</a:t>
            </a:r>
            <a:r>
              <a:rPr lang="en-US" dirty="0" smtClean="0">
                <a:latin typeface="Calibri" pitchFamily="34" charset="0"/>
                <a:cs typeface="Calibri" pitchFamily="34" charset="0"/>
              </a:rPr>
              <a:t> </a:t>
            </a:r>
            <a:r>
              <a:rPr lang="en-US" dirty="0" err="1" smtClean="0">
                <a:latin typeface="Calibri" pitchFamily="34" charset="0"/>
                <a:cs typeface="Calibri" pitchFamily="34" charset="0"/>
              </a:rPr>
              <a:t>ima</a:t>
            </a:r>
            <a:r>
              <a:rPr lang="en-US" dirty="0" smtClean="0">
                <a:latin typeface="Calibri" pitchFamily="34" charset="0"/>
                <a:cs typeface="Calibri" pitchFamily="34" charset="0"/>
              </a:rPr>
              <a:t> </a:t>
            </a:r>
            <a:r>
              <a:rPr lang="en-US" dirty="0" err="1" smtClean="0">
                <a:latin typeface="Calibri" pitchFamily="34" charset="0"/>
                <a:cs typeface="Calibri" pitchFamily="34" charset="0"/>
              </a:rPr>
              <a:t>pri</a:t>
            </a:r>
            <a:r>
              <a:rPr lang="en-US" dirty="0" smtClean="0">
                <a:latin typeface="Calibri" pitchFamily="34" charset="0"/>
                <a:cs typeface="Calibri" pitchFamily="34" charset="0"/>
              </a:rPr>
              <a:t> </a:t>
            </a:r>
            <a:r>
              <a:rPr lang="en-US" dirty="0" err="1" smtClean="0">
                <a:latin typeface="Calibri" pitchFamily="34" charset="0"/>
                <a:cs typeface="Calibri" pitchFamily="34" charset="0"/>
              </a:rPr>
              <a:t>vrhu</a:t>
            </a:r>
            <a:r>
              <a:rPr lang="en-US" dirty="0" smtClean="0">
                <a:latin typeface="Calibri" pitchFamily="34" charset="0"/>
                <a:cs typeface="Calibri" pitchFamily="34" charset="0"/>
              </a:rPr>
              <a:t> </a:t>
            </a:r>
            <a:r>
              <a:rPr lang="en-US" dirty="0" err="1" smtClean="0">
                <a:latin typeface="Calibri" pitchFamily="34" charset="0"/>
                <a:cs typeface="Calibri" pitchFamily="34" charset="0"/>
              </a:rPr>
              <a:t>veliko</a:t>
            </a:r>
            <a:r>
              <a:rPr lang="en-US" dirty="0" smtClean="0">
                <a:latin typeface="Calibri" pitchFamily="34" charset="0"/>
                <a:cs typeface="Calibri" pitchFamily="34" charset="0"/>
              </a:rPr>
              <a:t> </a:t>
            </a:r>
            <a:r>
              <a:rPr lang="en-US" dirty="0" err="1" smtClean="0">
                <a:latin typeface="Calibri" pitchFamily="34" charset="0"/>
                <a:cs typeface="Calibri" pitchFamily="34" charset="0"/>
              </a:rPr>
              <a:t>vidno</a:t>
            </a:r>
            <a:r>
              <a:rPr lang="en-US" dirty="0" smtClean="0">
                <a:latin typeface="Calibri" pitchFamily="34" charset="0"/>
                <a:cs typeface="Calibri" pitchFamily="34" charset="0"/>
              </a:rPr>
              <a:t> </a:t>
            </a:r>
            <a:r>
              <a:rPr lang="en-US" dirty="0" err="1" smtClean="0">
                <a:latin typeface="Calibri" pitchFamily="34" charset="0"/>
                <a:cs typeface="Calibri" pitchFamily="34" charset="0"/>
              </a:rPr>
              <a:t>polje</a:t>
            </a:r>
            <a:r>
              <a:rPr lang="en-US" dirty="0" smtClean="0">
                <a:latin typeface="Calibri" pitchFamily="34" charset="0"/>
                <a:cs typeface="Calibri" pitchFamily="34" charset="0"/>
              </a:rPr>
              <a:t>, a </a:t>
            </a:r>
            <a:r>
              <a:rPr lang="en-US" dirty="0" err="1" smtClean="0">
                <a:latin typeface="Calibri" pitchFamily="34" charset="0"/>
                <a:cs typeface="Calibri" pitchFamily="34" charset="0"/>
              </a:rPr>
              <a:t>može</a:t>
            </a:r>
            <a:r>
              <a:rPr lang="en-US" dirty="0" smtClean="0">
                <a:latin typeface="Calibri" pitchFamily="34" charset="0"/>
                <a:cs typeface="Calibri" pitchFamily="34" charset="0"/>
              </a:rPr>
              <a:t> da </a:t>
            </a:r>
            <a:r>
              <a:rPr lang="en-US" dirty="0" err="1" smtClean="0">
                <a:latin typeface="Calibri" pitchFamily="34" charset="0"/>
                <a:cs typeface="Calibri" pitchFamily="34" charset="0"/>
              </a:rPr>
              <a:t>vizualizuje</a:t>
            </a:r>
            <a:r>
              <a:rPr lang="en-US" dirty="0" smtClean="0">
                <a:latin typeface="Calibri" pitchFamily="34" charset="0"/>
                <a:cs typeface="Calibri" pitchFamily="34" charset="0"/>
              </a:rPr>
              <a:t> i </a:t>
            </a:r>
            <a:r>
              <a:rPr lang="en-US" dirty="0" err="1" smtClean="0">
                <a:latin typeface="Calibri" pitchFamily="34" charset="0"/>
                <a:cs typeface="Calibri" pitchFamily="34" charset="0"/>
              </a:rPr>
              <a:t>zaklonjene</a:t>
            </a:r>
            <a:r>
              <a:rPr lang="en-US" dirty="0" smtClean="0">
                <a:latin typeface="Calibri" pitchFamily="34" charset="0"/>
                <a:cs typeface="Calibri" pitchFamily="34" charset="0"/>
              </a:rPr>
              <a:t> </a:t>
            </a:r>
            <a:r>
              <a:rPr lang="en-US" dirty="0" err="1" smtClean="0">
                <a:latin typeface="Calibri" pitchFamily="34" charset="0"/>
                <a:cs typeface="Calibri" pitchFamily="34" charset="0"/>
              </a:rPr>
              <a:t>dijelove</a:t>
            </a:r>
            <a:r>
              <a:rPr lang="en-US" dirty="0" smtClean="0">
                <a:latin typeface="Calibri" pitchFamily="34" charset="0"/>
                <a:cs typeface="Calibri" pitchFamily="34" charset="0"/>
              </a:rPr>
              <a:t>. </a:t>
            </a:r>
            <a:endParaRPr lang="sr-Latn-RS" dirty="0" smtClean="0">
              <a:latin typeface="Calibri" pitchFamily="34" charset="0"/>
              <a:cs typeface="Calibri" pitchFamily="34" charset="0"/>
            </a:endParaRPr>
          </a:p>
          <a:p>
            <a:pPr marL="82296" indent="0">
              <a:buNone/>
            </a:pPr>
            <a:endParaRPr lang="sr-Latn-RS" dirty="0" smtClean="0">
              <a:latin typeface="Calibri" pitchFamily="34" charset="0"/>
              <a:cs typeface="Calibri" pitchFamily="34" charset="0"/>
            </a:endParaRPr>
          </a:p>
          <a:p>
            <a:r>
              <a:rPr lang="sr-Latn-RS" dirty="0" smtClean="0">
                <a:latin typeface="Calibri" pitchFamily="34" charset="0"/>
                <a:cs typeface="Calibri" pitchFamily="34" charset="0"/>
              </a:rPr>
              <a:t>P</a:t>
            </a:r>
            <a:r>
              <a:rPr lang="vi-VN" dirty="0" smtClean="0">
                <a:latin typeface="Calibri" pitchFamily="34" charset="0"/>
                <a:cs typeface="Calibri" pitchFamily="34" charset="0"/>
              </a:rPr>
              <a:t>redstavljaju kompromis između mehaničkih, sektorskih i elektronskih linearnih</a:t>
            </a:r>
            <a:endParaRPr lang="sr-Latn-RS" dirty="0" smtClean="0">
              <a:latin typeface="Calibri" pitchFamily="34" charset="0"/>
              <a:cs typeface="Calibri" pitchFamily="34" charset="0"/>
            </a:endParaRPr>
          </a:p>
          <a:p>
            <a:endParaRPr lang="en-US" dirty="0"/>
          </a:p>
        </p:txBody>
      </p:sp>
    </p:spTree>
    <p:extLst>
      <p:ext uri="{BB962C8B-B14F-4D97-AF65-F5344CB8AC3E}">
        <p14:creationId xmlns:p14="http://schemas.microsoft.com/office/powerpoint/2010/main" val="202423182"/>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66737" y="2057400"/>
            <a:ext cx="8086725" cy="3733800"/>
          </a:xfrm>
        </p:spPr>
      </p:pic>
      <p:sp>
        <p:nvSpPr>
          <p:cNvPr id="2" name="Rectangle 1"/>
          <p:cNvSpPr/>
          <p:nvPr/>
        </p:nvSpPr>
        <p:spPr>
          <a:xfrm>
            <a:off x="762000" y="304800"/>
            <a:ext cx="7696200" cy="954107"/>
          </a:xfrm>
          <a:prstGeom prst="rect">
            <a:avLst/>
          </a:prstGeom>
        </p:spPr>
        <p:txBody>
          <a:bodyPr wrap="square">
            <a:spAutoFit/>
          </a:bodyPr>
          <a:lstStyle/>
          <a:p>
            <a:r>
              <a:rPr lang="sr-Latn-RS" sz="2800" dirty="0" smtClean="0"/>
              <a:t>K</a:t>
            </a:r>
            <a:r>
              <a:rPr lang="en-US" sz="2800" dirty="0" err="1" smtClean="0"/>
              <a:t>oriste</a:t>
            </a:r>
            <a:r>
              <a:rPr lang="en-US" sz="2800" dirty="0" smtClean="0"/>
              <a:t> </a:t>
            </a:r>
            <a:r>
              <a:rPr lang="en-US" sz="2800" dirty="0"/>
              <a:t>se </a:t>
            </a:r>
            <a:r>
              <a:rPr lang="en-US" sz="2800" dirty="0" err="1"/>
              <a:t>za</a:t>
            </a:r>
            <a:r>
              <a:rPr lang="en-US" sz="2800" dirty="0"/>
              <a:t> </a:t>
            </a:r>
            <a:r>
              <a:rPr lang="en-US" sz="2800" dirty="0" err="1"/>
              <a:t>većinu</a:t>
            </a:r>
            <a:r>
              <a:rPr lang="en-US" sz="2800" dirty="0"/>
              <a:t> </a:t>
            </a:r>
            <a:r>
              <a:rPr lang="en-US" sz="2800" dirty="0" err="1"/>
              <a:t>ultrazvučnih</a:t>
            </a:r>
            <a:r>
              <a:rPr lang="en-US" sz="2800" dirty="0"/>
              <a:t> </a:t>
            </a:r>
            <a:r>
              <a:rPr lang="en-US" sz="2800" dirty="0" err="1"/>
              <a:t>pregleda</a:t>
            </a:r>
            <a:r>
              <a:rPr lang="en-US" sz="2800" dirty="0"/>
              <a:t> </a:t>
            </a:r>
            <a:r>
              <a:rPr lang="en-US" sz="2800" dirty="0" err="1"/>
              <a:t>osim</a:t>
            </a:r>
            <a:r>
              <a:rPr lang="en-US" sz="2800" dirty="0"/>
              <a:t> </a:t>
            </a:r>
            <a:r>
              <a:rPr lang="en-US" sz="2800" dirty="0" err="1"/>
              <a:t>ehokardiografije</a:t>
            </a:r>
            <a:r>
              <a:rPr lang="en-US" sz="2800" dirty="0"/>
              <a:t>. </a:t>
            </a:r>
          </a:p>
        </p:txBody>
      </p:sp>
    </p:spTree>
    <p:extLst>
      <p:ext uri="{BB962C8B-B14F-4D97-AF65-F5344CB8AC3E}">
        <p14:creationId xmlns:p14="http://schemas.microsoft.com/office/powerpoint/2010/main" val="2591730189"/>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40777" y="381000"/>
            <a:ext cx="8229600" cy="5867400"/>
          </a:xfrm>
        </p:spPr>
        <p:txBody>
          <a:bodyPr>
            <a:noAutofit/>
          </a:bodyPr>
          <a:lstStyle/>
          <a:p>
            <a:pPr marL="0" indent="0">
              <a:buNone/>
            </a:pPr>
            <a:r>
              <a:rPr lang="vi-VN" sz="2800" dirty="0" smtClean="0">
                <a:latin typeface="Calibri" pitchFamily="34" charset="0"/>
                <a:ea typeface="Cambria" pitchFamily="18" charset="0"/>
                <a:cs typeface="Calibri" pitchFamily="34" charset="0"/>
              </a:rPr>
              <a:t>Postoje sonde koje su konstruisane samo za jednu namenu. </a:t>
            </a:r>
            <a:r>
              <a:rPr lang="sr-Latn-RS" sz="2800" dirty="0" smtClean="0">
                <a:latin typeface="Calibri" pitchFamily="34" charset="0"/>
                <a:ea typeface="Cambria" pitchFamily="18" charset="0"/>
                <a:cs typeface="Calibri" pitchFamily="34" charset="0"/>
              </a:rPr>
              <a:t>S</a:t>
            </a:r>
            <a:r>
              <a:rPr lang="vi-VN" sz="2800" dirty="0" smtClean="0">
                <a:latin typeface="Calibri" pitchFamily="34" charset="0"/>
                <a:ea typeface="Cambria" pitchFamily="18" charset="0"/>
                <a:cs typeface="Calibri" pitchFamily="34" charset="0"/>
              </a:rPr>
              <a:t>pecifičnost konstrukcije i drugi </a:t>
            </a:r>
            <a:r>
              <a:rPr lang="vi-VN" sz="2800" dirty="0">
                <a:latin typeface="Calibri" pitchFamily="34" charset="0"/>
                <a:ea typeface="Cambria" pitchFamily="18" charset="0"/>
                <a:cs typeface="Calibri" pitchFamily="34" charset="0"/>
              </a:rPr>
              <a:t>zahtevi </a:t>
            </a:r>
            <a:r>
              <a:rPr lang="vi-VN" sz="2800" dirty="0" smtClean="0">
                <a:latin typeface="Calibri" pitchFamily="34" charset="0"/>
                <a:ea typeface="Cambria" pitchFamily="18" charset="0"/>
                <a:cs typeface="Calibri" pitchFamily="34" charset="0"/>
              </a:rPr>
              <a:t>koji se odnose na materijale od kojih su napravljene svrstavaju ih u </a:t>
            </a:r>
            <a:r>
              <a:rPr lang="vi-VN" sz="2800" b="1" i="1" dirty="0" smtClean="0">
                <a:latin typeface="Calibri" pitchFamily="34" charset="0"/>
                <a:ea typeface="Cambria" pitchFamily="18" charset="0"/>
                <a:cs typeface="Calibri" pitchFamily="34" charset="0"/>
              </a:rPr>
              <a:t>sonde posebne namene</a:t>
            </a:r>
            <a:r>
              <a:rPr lang="sr-Latn-RS" sz="2800" b="1" i="1" dirty="0" smtClean="0">
                <a:latin typeface="Calibri" pitchFamily="34" charset="0"/>
                <a:ea typeface="Cambria" pitchFamily="18" charset="0"/>
                <a:cs typeface="Calibri" pitchFamily="34" charset="0"/>
              </a:rPr>
              <a:t>:</a:t>
            </a:r>
          </a:p>
          <a:p>
            <a:pPr marL="914400" lvl="1" indent="-514350">
              <a:buAutoNum type="arabicParenR"/>
            </a:pPr>
            <a:r>
              <a:rPr lang="vi-VN" b="1" i="1" dirty="0" smtClean="0">
                <a:latin typeface="Calibri" pitchFamily="34" charset="0"/>
                <a:ea typeface="Cambria" pitchFamily="18" charset="0"/>
                <a:cs typeface="Calibri" pitchFamily="34" charset="0"/>
              </a:rPr>
              <a:t>Intrakavitarne</a:t>
            </a:r>
            <a:r>
              <a:rPr lang="sr-Latn-RS" b="1" i="1" dirty="0" smtClean="0">
                <a:latin typeface="Calibri" pitchFamily="34" charset="0"/>
                <a:ea typeface="Cambria" pitchFamily="18" charset="0"/>
                <a:cs typeface="Calibri" pitchFamily="34" charset="0"/>
              </a:rPr>
              <a:t> </a:t>
            </a:r>
            <a:r>
              <a:rPr lang="vi-VN" b="1" i="1" dirty="0" smtClean="0">
                <a:latin typeface="Calibri" pitchFamily="34" charset="0"/>
                <a:ea typeface="Cambria" pitchFamily="18" charset="0"/>
                <a:cs typeface="Calibri" pitchFamily="34" charset="0"/>
              </a:rPr>
              <a:t>sonde </a:t>
            </a:r>
            <a:r>
              <a:rPr lang="vi-VN" dirty="0" smtClean="0">
                <a:latin typeface="Calibri" pitchFamily="34" charset="0"/>
                <a:ea typeface="Cambria" pitchFamily="18" charset="0"/>
                <a:cs typeface="Calibri" pitchFamily="34" charset="0"/>
              </a:rPr>
              <a:t>koje su prilagođene za uvođenje u šuplje organe. </a:t>
            </a:r>
            <a:endParaRPr lang="sr-Latn-RS" dirty="0" smtClean="0">
              <a:latin typeface="Calibri" pitchFamily="34" charset="0"/>
              <a:ea typeface="Cambria" pitchFamily="18" charset="0"/>
              <a:cs typeface="Calibri" pitchFamily="34" charset="0"/>
            </a:endParaRPr>
          </a:p>
          <a:p>
            <a:pPr marL="914400" lvl="1" indent="-514350">
              <a:buAutoNum type="arabicParenR"/>
            </a:pPr>
            <a:r>
              <a:rPr lang="vi-VN" b="1" i="1" dirty="0" smtClean="0">
                <a:latin typeface="Calibri" pitchFamily="34" charset="0"/>
                <a:ea typeface="Cambria" pitchFamily="18" charset="0"/>
                <a:cs typeface="Calibri" pitchFamily="34" charset="0"/>
              </a:rPr>
              <a:t>Intraoperativne sonde</a:t>
            </a:r>
            <a:r>
              <a:rPr lang="vi-VN" dirty="0" smtClean="0">
                <a:latin typeface="Calibri" pitchFamily="34" charset="0"/>
                <a:ea typeface="Cambria" pitchFamily="18" charset="0"/>
                <a:cs typeface="Calibri" pitchFamily="34" charset="0"/>
              </a:rPr>
              <a:t> su sonde visoke frekvencije(7MHz), koriste se za vreme operacije</a:t>
            </a:r>
            <a:r>
              <a:rPr lang="sr-Latn-RS" dirty="0" smtClean="0">
                <a:latin typeface="Calibri" pitchFamily="34" charset="0"/>
                <a:ea typeface="Cambria" pitchFamily="18" charset="0"/>
                <a:cs typeface="Calibri" pitchFamily="34" charset="0"/>
              </a:rPr>
              <a:t>,</a:t>
            </a:r>
            <a:r>
              <a:rPr lang="vi-VN" dirty="0" smtClean="0">
                <a:latin typeface="Calibri" pitchFamily="34" charset="0"/>
                <a:ea typeface="Cambria" pitchFamily="18" charset="0"/>
                <a:cs typeface="Calibri" pitchFamily="34" charset="0"/>
              </a:rPr>
              <a:t> za direktan pregled organa. </a:t>
            </a:r>
            <a:endParaRPr lang="sr-Latn-RS" dirty="0" smtClean="0">
              <a:latin typeface="Calibri" pitchFamily="34" charset="0"/>
              <a:ea typeface="Cambria" pitchFamily="18" charset="0"/>
              <a:cs typeface="Calibri" pitchFamily="34" charset="0"/>
            </a:endParaRPr>
          </a:p>
          <a:p>
            <a:pPr marL="914400" lvl="1" indent="-514350">
              <a:buAutoNum type="arabicParenR"/>
            </a:pPr>
            <a:r>
              <a:rPr lang="vi-VN" b="1" i="1" dirty="0" smtClean="0">
                <a:latin typeface="Calibri" pitchFamily="34" charset="0"/>
                <a:ea typeface="Cambria" pitchFamily="18" charset="0"/>
                <a:cs typeface="Calibri" pitchFamily="34" charset="0"/>
              </a:rPr>
              <a:t>Sonde za vođenje punkcije i biopsije</a:t>
            </a:r>
            <a:r>
              <a:rPr lang="vi-VN" dirty="0" smtClean="0">
                <a:latin typeface="Calibri" pitchFamily="34" charset="0"/>
                <a:ea typeface="Cambria" pitchFamily="18" charset="0"/>
                <a:cs typeface="Calibri" pitchFamily="34" charset="0"/>
              </a:rPr>
              <a:t> sa ugrađenim sistemom ili adapterom.</a:t>
            </a:r>
            <a:endParaRPr lang="sr-Latn-RS" dirty="0" smtClean="0">
              <a:latin typeface="Calibri" pitchFamily="34" charset="0"/>
              <a:ea typeface="Cambria" pitchFamily="18" charset="0"/>
              <a:cs typeface="Calibri" pitchFamily="34" charset="0"/>
            </a:endParaRPr>
          </a:p>
          <a:p>
            <a:pPr marL="914400" lvl="1" indent="-514350">
              <a:buAutoNum type="arabicParenR"/>
            </a:pPr>
            <a:r>
              <a:rPr lang="vi-VN" b="1" i="1" dirty="0" smtClean="0">
                <a:latin typeface="Calibri" pitchFamily="34" charset="0"/>
                <a:ea typeface="Cambria" pitchFamily="18" charset="0"/>
                <a:cs typeface="Calibri" pitchFamily="34" charset="0"/>
              </a:rPr>
              <a:t>Sonde koje se nalaze na vrhu endoskopa</a:t>
            </a:r>
            <a:r>
              <a:rPr lang="vi-VN" dirty="0" smtClean="0">
                <a:latin typeface="Calibri" pitchFamily="34" charset="0"/>
                <a:ea typeface="Cambria" pitchFamily="18" charset="0"/>
                <a:cs typeface="Calibri" pitchFamily="34" charset="0"/>
              </a:rPr>
              <a:t> i prikazuju stepen infiltracije zida i okolnih organa.</a:t>
            </a:r>
            <a:endParaRPr lang="en-US" dirty="0">
              <a:latin typeface="Calibri" pitchFamily="34" charset="0"/>
              <a:ea typeface="Cambria" pitchFamily="18" charset="0"/>
              <a:cs typeface="Calibri" pitchFamily="34" charset="0"/>
            </a:endParaRPr>
          </a:p>
        </p:txBody>
      </p:sp>
    </p:spTree>
    <p:extLst>
      <p:ext uri="{BB962C8B-B14F-4D97-AF65-F5344CB8AC3E}">
        <p14:creationId xmlns:p14="http://schemas.microsoft.com/office/powerpoint/2010/main" val="941410394"/>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rotWithShape="1">
          <a:blip r:embed="rId2">
            <a:extLst>
              <a:ext uri="{28A0092B-C50C-407E-A947-70E740481C1C}">
                <a14:useLocalDpi xmlns:a14="http://schemas.microsoft.com/office/drawing/2010/main" val="0"/>
              </a:ext>
            </a:extLst>
          </a:blip>
          <a:srcRect b="40017"/>
          <a:stretch/>
        </p:blipFill>
        <p:spPr>
          <a:xfrm>
            <a:off x="1447800" y="381000"/>
            <a:ext cx="7543800" cy="6229564"/>
          </a:xfrm>
        </p:spPr>
      </p:pic>
    </p:spTree>
    <p:extLst>
      <p:ext uri="{BB962C8B-B14F-4D97-AF65-F5344CB8AC3E}">
        <p14:creationId xmlns:p14="http://schemas.microsoft.com/office/powerpoint/2010/main" val="3646804568"/>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35608" y="609600"/>
            <a:ext cx="7498080" cy="5638800"/>
          </a:xfrm>
        </p:spPr>
        <p:txBody>
          <a:bodyPr/>
          <a:lstStyle/>
          <a:p>
            <a:r>
              <a:rPr lang="en-US" dirty="0" err="1" smtClean="0">
                <a:latin typeface="Calibri" pitchFamily="34" charset="0"/>
                <a:cs typeface="Calibri" pitchFamily="34" charset="0"/>
              </a:rPr>
              <a:t>Osnovni</a:t>
            </a:r>
            <a:r>
              <a:rPr lang="en-US" dirty="0" smtClean="0">
                <a:latin typeface="Calibri" pitchFamily="34" charset="0"/>
                <a:cs typeface="Calibri" pitchFamily="34" charset="0"/>
              </a:rPr>
              <a:t> </a:t>
            </a:r>
            <a:r>
              <a:rPr lang="en-US" dirty="0" err="1" smtClean="0">
                <a:latin typeface="Calibri" pitchFamily="34" charset="0"/>
                <a:cs typeface="Calibri" pitchFamily="34" charset="0"/>
              </a:rPr>
              <a:t>nedostaci</a:t>
            </a:r>
            <a:r>
              <a:rPr lang="en-US" dirty="0" smtClean="0">
                <a:latin typeface="Calibri" pitchFamily="34" charset="0"/>
                <a:cs typeface="Calibri" pitchFamily="34" charset="0"/>
              </a:rPr>
              <a:t> i </a:t>
            </a:r>
            <a:r>
              <a:rPr lang="en-US" dirty="0" err="1" smtClean="0">
                <a:latin typeface="Calibri" pitchFamily="34" charset="0"/>
                <a:cs typeface="Calibri" pitchFamily="34" charset="0"/>
              </a:rPr>
              <a:t>ograničenja</a:t>
            </a:r>
            <a:r>
              <a:rPr lang="en-US" dirty="0" smtClean="0">
                <a:latin typeface="Calibri" pitchFamily="34" charset="0"/>
                <a:cs typeface="Calibri" pitchFamily="34" charset="0"/>
              </a:rPr>
              <a:t> do </a:t>
            </a:r>
            <a:r>
              <a:rPr lang="en-US" dirty="0" err="1" smtClean="0">
                <a:latin typeface="Calibri" pitchFamily="34" charset="0"/>
                <a:cs typeface="Calibri" pitchFamily="34" charset="0"/>
              </a:rPr>
              <a:t>sada</a:t>
            </a:r>
            <a:r>
              <a:rPr lang="en-US" dirty="0" smtClean="0">
                <a:latin typeface="Calibri" pitchFamily="34" charset="0"/>
                <a:cs typeface="Calibri" pitchFamily="34" charset="0"/>
              </a:rPr>
              <a:t> </a:t>
            </a:r>
            <a:r>
              <a:rPr lang="en-US" dirty="0" err="1" smtClean="0">
                <a:latin typeface="Calibri" pitchFamily="34" charset="0"/>
                <a:cs typeface="Calibri" pitchFamily="34" charset="0"/>
              </a:rPr>
              <a:t>poznatih</a:t>
            </a:r>
            <a:r>
              <a:rPr lang="en-US" dirty="0" smtClean="0">
                <a:latin typeface="Calibri" pitchFamily="34" charset="0"/>
                <a:cs typeface="Calibri" pitchFamily="34" charset="0"/>
              </a:rPr>
              <a:t> </a:t>
            </a:r>
            <a:r>
              <a:rPr lang="en-US" dirty="0" err="1" smtClean="0">
                <a:latin typeface="Calibri" pitchFamily="34" charset="0"/>
                <a:cs typeface="Calibri" pitchFamily="34" charset="0"/>
              </a:rPr>
              <a:t>aparata</a:t>
            </a:r>
            <a:r>
              <a:rPr lang="en-US" dirty="0" smtClean="0">
                <a:latin typeface="Calibri" pitchFamily="34" charset="0"/>
                <a:cs typeface="Calibri" pitchFamily="34" charset="0"/>
              </a:rPr>
              <a:t> i </a:t>
            </a:r>
            <a:r>
              <a:rPr lang="en-US" dirty="0" err="1" smtClean="0">
                <a:latin typeface="Calibri" pitchFamily="34" charset="0"/>
                <a:cs typeface="Calibri" pitchFamily="34" charset="0"/>
              </a:rPr>
              <a:t>sondi</a:t>
            </a:r>
            <a:r>
              <a:rPr lang="en-US" dirty="0" smtClean="0">
                <a:latin typeface="Calibri" pitchFamily="34" charset="0"/>
                <a:cs typeface="Calibri" pitchFamily="34" charset="0"/>
              </a:rPr>
              <a:t> </a:t>
            </a:r>
            <a:r>
              <a:rPr lang="en-US" dirty="0" err="1" smtClean="0">
                <a:latin typeface="Calibri" pitchFamily="34" charset="0"/>
                <a:cs typeface="Calibri" pitchFamily="34" charset="0"/>
              </a:rPr>
              <a:t>su</a:t>
            </a:r>
            <a:r>
              <a:rPr lang="en-US" dirty="0" smtClean="0">
                <a:latin typeface="Calibri" pitchFamily="34" charset="0"/>
                <a:cs typeface="Calibri" pitchFamily="34" charset="0"/>
              </a:rPr>
              <a:t>: </a:t>
            </a:r>
            <a:endParaRPr lang="sr-Latn-RS" dirty="0" smtClean="0">
              <a:latin typeface="Calibri" pitchFamily="34" charset="0"/>
              <a:cs typeface="Calibri" pitchFamily="34" charset="0"/>
            </a:endParaRPr>
          </a:p>
          <a:p>
            <a:pPr marL="82296" indent="0">
              <a:buNone/>
            </a:pPr>
            <a:endParaRPr lang="sr-Latn-RS" dirty="0" smtClean="0">
              <a:latin typeface="Calibri" pitchFamily="34" charset="0"/>
              <a:cs typeface="Calibri" pitchFamily="34" charset="0"/>
            </a:endParaRPr>
          </a:p>
          <a:p>
            <a:pPr marL="971550" lvl="1" indent="-514350">
              <a:buAutoNum type="arabicParenR"/>
            </a:pPr>
            <a:r>
              <a:rPr lang="en-US" dirty="0" err="1" smtClean="0">
                <a:latin typeface="Calibri" pitchFamily="34" charset="0"/>
                <a:cs typeface="Calibri" pitchFamily="34" charset="0"/>
              </a:rPr>
              <a:t>Dubina</a:t>
            </a:r>
            <a:r>
              <a:rPr lang="en-US" dirty="0" smtClean="0">
                <a:latin typeface="Calibri" pitchFamily="34" charset="0"/>
                <a:cs typeface="Calibri" pitchFamily="34" charset="0"/>
              </a:rPr>
              <a:t> </a:t>
            </a:r>
            <a:r>
              <a:rPr lang="en-US" dirty="0" err="1" smtClean="0">
                <a:latin typeface="Calibri" pitchFamily="34" charset="0"/>
                <a:cs typeface="Calibri" pitchFamily="34" charset="0"/>
              </a:rPr>
              <a:t>pretraživanja</a:t>
            </a:r>
            <a:r>
              <a:rPr lang="en-US" dirty="0" smtClean="0">
                <a:latin typeface="Calibri" pitchFamily="34" charset="0"/>
                <a:cs typeface="Calibri" pitchFamily="34" charset="0"/>
              </a:rPr>
              <a:t> </a:t>
            </a:r>
            <a:r>
              <a:rPr lang="en-US" dirty="0" err="1" smtClean="0">
                <a:latin typeface="Calibri" pitchFamily="34" charset="0"/>
                <a:cs typeface="Calibri" pitchFamily="34" charset="0"/>
              </a:rPr>
              <a:t>unutrašnjih</a:t>
            </a:r>
            <a:r>
              <a:rPr lang="en-US" dirty="0" smtClean="0">
                <a:latin typeface="Calibri" pitchFamily="34" charset="0"/>
                <a:cs typeface="Calibri" pitchFamily="34" charset="0"/>
              </a:rPr>
              <a:t> </a:t>
            </a:r>
            <a:r>
              <a:rPr lang="en-US" dirty="0" err="1" smtClean="0">
                <a:latin typeface="Calibri" pitchFamily="34" charset="0"/>
                <a:cs typeface="Calibri" pitchFamily="34" charset="0"/>
              </a:rPr>
              <a:t>organa</a:t>
            </a:r>
            <a:r>
              <a:rPr lang="en-US" dirty="0" smtClean="0">
                <a:latin typeface="Calibri" pitchFamily="34" charset="0"/>
                <a:cs typeface="Calibri" pitchFamily="34" charset="0"/>
              </a:rPr>
              <a:t> je </a:t>
            </a:r>
            <a:r>
              <a:rPr lang="en-US" dirty="0" err="1" smtClean="0">
                <a:latin typeface="Calibri" pitchFamily="34" charset="0"/>
                <a:cs typeface="Calibri" pitchFamily="34" charset="0"/>
              </a:rPr>
              <a:t>ograničena</a:t>
            </a:r>
            <a:r>
              <a:rPr lang="en-US" dirty="0" smtClean="0">
                <a:latin typeface="Calibri" pitchFamily="34" charset="0"/>
                <a:cs typeface="Calibri" pitchFamily="34" charset="0"/>
              </a:rPr>
              <a:t> </a:t>
            </a:r>
            <a:endParaRPr lang="sr-Latn-RS" dirty="0" smtClean="0">
              <a:latin typeface="Calibri" pitchFamily="34" charset="0"/>
              <a:cs typeface="Calibri" pitchFamily="34" charset="0"/>
            </a:endParaRPr>
          </a:p>
          <a:p>
            <a:pPr marL="971550" lvl="1" indent="-514350">
              <a:buAutoNum type="arabicParenR"/>
            </a:pPr>
            <a:r>
              <a:rPr lang="en-US" dirty="0" err="1" smtClean="0">
                <a:latin typeface="Calibri" pitchFamily="34" charset="0"/>
                <a:cs typeface="Calibri" pitchFamily="34" charset="0"/>
              </a:rPr>
              <a:t>Oštrina</a:t>
            </a:r>
            <a:r>
              <a:rPr lang="en-US" dirty="0" smtClean="0">
                <a:latin typeface="Calibri" pitchFamily="34" charset="0"/>
                <a:cs typeface="Calibri" pitchFamily="34" charset="0"/>
              </a:rPr>
              <a:t> </a:t>
            </a:r>
            <a:r>
              <a:rPr lang="en-US" dirty="0" err="1" smtClean="0">
                <a:latin typeface="Calibri" pitchFamily="34" charset="0"/>
                <a:cs typeface="Calibri" pitchFamily="34" charset="0"/>
              </a:rPr>
              <a:t>slike</a:t>
            </a:r>
            <a:r>
              <a:rPr lang="en-US" dirty="0" smtClean="0">
                <a:latin typeface="Calibri" pitchFamily="34" charset="0"/>
                <a:cs typeface="Calibri" pitchFamily="34" charset="0"/>
              </a:rPr>
              <a:t> je </a:t>
            </a:r>
            <a:r>
              <a:rPr lang="en-US" dirty="0" err="1" smtClean="0">
                <a:latin typeface="Calibri" pitchFamily="34" charset="0"/>
                <a:cs typeface="Calibri" pitchFamily="34" charset="0"/>
              </a:rPr>
              <a:t>zadovoljavajuća</a:t>
            </a:r>
            <a:r>
              <a:rPr lang="en-US" dirty="0" smtClean="0">
                <a:latin typeface="Calibri" pitchFamily="34" charset="0"/>
                <a:cs typeface="Calibri" pitchFamily="34" charset="0"/>
              </a:rPr>
              <a:t> </a:t>
            </a:r>
            <a:r>
              <a:rPr lang="en-US" dirty="0" err="1" smtClean="0">
                <a:latin typeface="Calibri" pitchFamily="34" charset="0"/>
                <a:cs typeface="Calibri" pitchFamily="34" charset="0"/>
              </a:rPr>
              <a:t>samo</a:t>
            </a:r>
            <a:r>
              <a:rPr lang="en-US" dirty="0" smtClean="0">
                <a:latin typeface="Calibri" pitchFamily="34" charset="0"/>
                <a:cs typeface="Calibri" pitchFamily="34" charset="0"/>
              </a:rPr>
              <a:t> </a:t>
            </a:r>
            <a:r>
              <a:rPr lang="en-US" dirty="0" err="1" smtClean="0">
                <a:latin typeface="Calibri" pitchFamily="34" charset="0"/>
                <a:cs typeface="Calibri" pitchFamily="34" charset="0"/>
              </a:rPr>
              <a:t>na</a:t>
            </a:r>
            <a:r>
              <a:rPr lang="en-US" dirty="0" smtClean="0">
                <a:latin typeface="Calibri" pitchFamily="34" charset="0"/>
                <a:cs typeface="Calibri" pitchFamily="34" charset="0"/>
              </a:rPr>
              <a:t> </a:t>
            </a:r>
            <a:r>
              <a:rPr lang="en-US" dirty="0" err="1" smtClean="0">
                <a:latin typeface="Calibri" pitchFamily="34" charset="0"/>
                <a:cs typeface="Calibri" pitchFamily="34" charset="0"/>
              </a:rPr>
              <a:t>fiksnoj</a:t>
            </a:r>
            <a:r>
              <a:rPr lang="en-US" dirty="0" smtClean="0">
                <a:latin typeface="Calibri" pitchFamily="34" charset="0"/>
                <a:cs typeface="Calibri" pitchFamily="34" charset="0"/>
              </a:rPr>
              <a:t> </a:t>
            </a:r>
            <a:r>
              <a:rPr lang="en-US" dirty="0" err="1" smtClean="0">
                <a:latin typeface="Calibri" pitchFamily="34" charset="0"/>
                <a:cs typeface="Calibri" pitchFamily="34" charset="0"/>
              </a:rPr>
              <a:t>žižnoj</a:t>
            </a:r>
            <a:r>
              <a:rPr lang="en-US" dirty="0" smtClean="0">
                <a:latin typeface="Calibri" pitchFamily="34" charset="0"/>
                <a:cs typeface="Calibri" pitchFamily="34" charset="0"/>
              </a:rPr>
              <a:t> </a:t>
            </a:r>
            <a:r>
              <a:rPr lang="en-US" dirty="0" err="1" smtClean="0">
                <a:latin typeface="Calibri" pitchFamily="34" charset="0"/>
                <a:cs typeface="Calibri" pitchFamily="34" charset="0"/>
              </a:rPr>
              <a:t>daljini</a:t>
            </a:r>
            <a:r>
              <a:rPr lang="en-US" dirty="0" smtClean="0">
                <a:latin typeface="Calibri" pitchFamily="34" charset="0"/>
                <a:cs typeface="Calibri" pitchFamily="34" charset="0"/>
              </a:rPr>
              <a:t> </a:t>
            </a:r>
            <a:endParaRPr lang="sr-Latn-RS" dirty="0" smtClean="0">
              <a:latin typeface="Calibri" pitchFamily="34" charset="0"/>
              <a:cs typeface="Calibri" pitchFamily="34" charset="0"/>
            </a:endParaRPr>
          </a:p>
          <a:p>
            <a:pPr marL="971550" lvl="1" indent="-514350">
              <a:buAutoNum type="arabicParenR"/>
            </a:pPr>
            <a:r>
              <a:rPr lang="en-US" dirty="0" err="1" smtClean="0">
                <a:latin typeface="Calibri" pitchFamily="34" charset="0"/>
                <a:cs typeface="Calibri" pitchFamily="34" charset="0"/>
              </a:rPr>
              <a:t>Povratni</a:t>
            </a:r>
            <a:r>
              <a:rPr lang="en-US" dirty="0" smtClean="0">
                <a:latin typeface="Calibri" pitchFamily="34" charset="0"/>
                <a:cs typeface="Calibri" pitchFamily="34" charset="0"/>
              </a:rPr>
              <a:t> </a:t>
            </a:r>
            <a:r>
              <a:rPr lang="en-US" dirty="0" err="1" smtClean="0">
                <a:latin typeface="Calibri" pitchFamily="34" charset="0"/>
                <a:cs typeface="Calibri" pitchFamily="34" charset="0"/>
              </a:rPr>
              <a:t>eho</a:t>
            </a:r>
            <a:r>
              <a:rPr lang="en-US" dirty="0" smtClean="0">
                <a:latin typeface="Calibri" pitchFamily="34" charset="0"/>
                <a:cs typeface="Calibri" pitchFamily="34" charset="0"/>
              </a:rPr>
              <a:t> </a:t>
            </a:r>
            <a:r>
              <a:rPr lang="en-US" dirty="0" err="1" smtClean="0">
                <a:latin typeface="Calibri" pitchFamily="34" charset="0"/>
                <a:cs typeface="Calibri" pitchFamily="34" charset="0"/>
              </a:rPr>
              <a:t>signali</a:t>
            </a:r>
            <a:r>
              <a:rPr lang="en-US" dirty="0" smtClean="0">
                <a:latin typeface="Calibri" pitchFamily="34" charset="0"/>
                <a:cs typeface="Calibri" pitchFamily="34" charset="0"/>
              </a:rPr>
              <a:t> </a:t>
            </a:r>
            <a:r>
              <a:rPr lang="en-US" dirty="0" err="1" smtClean="0">
                <a:latin typeface="Calibri" pitchFamily="34" charset="0"/>
                <a:cs typeface="Calibri" pitchFamily="34" charset="0"/>
              </a:rPr>
              <a:t>sa</a:t>
            </a:r>
            <a:r>
              <a:rPr lang="en-US" dirty="0" smtClean="0">
                <a:latin typeface="Calibri" pitchFamily="34" charset="0"/>
                <a:cs typeface="Calibri" pitchFamily="34" charset="0"/>
              </a:rPr>
              <a:t> </a:t>
            </a:r>
            <a:r>
              <a:rPr lang="en-US" dirty="0" err="1" smtClean="0">
                <a:latin typeface="Calibri" pitchFamily="34" charset="0"/>
                <a:cs typeface="Calibri" pitchFamily="34" charset="0"/>
              </a:rPr>
              <a:t>velikih</a:t>
            </a:r>
            <a:r>
              <a:rPr lang="en-US" dirty="0" smtClean="0">
                <a:latin typeface="Calibri" pitchFamily="34" charset="0"/>
                <a:cs typeface="Calibri" pitchFamily="34" charset="0"/>
              </a:rPr>
              <a:t> </a:t>
            </a:r>
            <a:r>
              <a:rPr lang="en-US" dirty="0" err="1" smtClean="0">
                <a:latin typeface="Calibri" pitchFamily="34" charset="0"/>
                <a:cs typeface="Calibri" pitchFamily="34" charset="0"/>
              </a:rPr>
              <a:t>dubina</a:t>
            </a:r>
            <a:r>
              <a:rPr lang="en-US" dirty="0" smtClean="0">
                <a:latin typeface="Calibri" pitchFamily="34" charset="0"/>
                <a:cs typeface="Calibri" pitchFamily="34" charset="0"/>
              </a:rPr>
              <a:t> </a:t>
            </a:r>
            <a:r>
              <a:rPr lang="en-US" dirty="0" err="1" smtClean="0">
                <a:latin typeface="Calibri" pitchFamily="34" charset="0"/>
                <a:cs typeface="Calibri" pitchFamily="34" charset="0"/>
              </a:rPr>
              <a:t>su</a:t>
            </a:r>
            <a:r>
              <a:rPr lang="en-US" dirty="0" smtClean="0">
                <a:latin typeface="Calibri" pitchFamily="34" charset="0"/>
                <a:cs typeface="Calibri" pitchFamily="34" charset="0"/>
              </a:rPr>
              <a:t> </a:t>
            </a:r>
            <a:r>
              <a:rPr lang="en-US" dirty="0" err="1" smtClean="0">
                <a:latin typeface="Calibri" pitchFamily="34" charset="0"/>
                <a:cs typeface="Calibri" pitchFamily="34" charset="0"/>
              </a:rPr>
              <a:t>slabog</a:t>
            </a:r>
            <a:r>
              <a:rPr lang="en-US" dirty="0" smtClean="0">
                <a:latin typeface="Calibri" pitchFamily="34" charset="0"/>
                <a:cs typeface="Calibri" pitchFamily="34" charset="0"/>
              </a:rPr>
              <a:t> </a:t>
            </a:r>
            <a:r>
              <a:rPr lang="en-US" dirty="0" err="1" smtClean="0">
                <a:latin typeface="Calibri" pitchFamily="34" charset="0"/>
                <a:cs typeface="Calibri" pitchFamily="34" charset="0"/>
              </a:rPr>
              <a:t>inteziteta</a:t>
            </a:r>
            <a:r>
              <a:rPr lang="en-US" dirty="0" smtClean="0">
                <a:latin typeface="Calibri" pitchFamily="34" charset="0"/>
                <a:cs typeface="Calibri" pitchFamily="34" charset="0"/>
              </a:rPr>
              <a:t> </a:t>
            </a:r>
            <a:endParaRPr lang="en-US" dirty="0">
              <a:latin typeface="Calibri" pitchFamily="34" charset="0"/>
              <a:cs typeface="Calibri" pitchFamily="34" charset="0"/>
            </a:endParaRPr>
          </a:p>
        </p:txBody>
      </p:sp>
    </p:spTree>
    <p:extLst>
      <p:ext uri="{BB962C8B-B14F-4D97-AF65-F5344CB8AC3E}">
        <p14:creationId xmlns:p14="http://schemas.microsoft.com/office/powerpoint/2010/main" val="3205306892"/>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381000"/>
            <a:ext cx="7879080" cy="1143000"/>
          </a:xfrm>
        </p:spPr>
        <p:txBody>
          <a:bodyPr>
            <a:normAutofit fontScale="90000"/>
          </a:bodyPr>
          <a:lstStyle/>
          <a:p>
            <a:pPr algn="ctr"/>
            <a:r>
              <a:rPr lang="pt-BR" dirty="0">
                <a:latin typeface="Calibri" pitchFamily="34" charset="0"/>
                <a:cs typeface="Calibri" pitchFamily="34" charset="0"/>
              </a:rPr>
              <a:t>A mod (Amplitude mode) ultrazvučnih merenja</a:t>
            </a:r>
            <a:r>
              <a:rPr lang="pt-BR" dirty="0"/>
              <a:t/>
            </a:r>
            <a:br>
              <a:rPr lang="pt-BR" dirty="0"/>
            </a:br>
            <a:endParaRPr lang="en-US" dirty="0"/>
          </a:p>
        </p:txBody>
      </p:sp>
      <p:sp>
        <p:nvSpPr>
          <p:cNvPr id="3" name="Content Placeholder 2"/>
          <p:cNvSpPr>
            <a:spLocks noGrp="1"/>
          </p:cNvSpPr>
          <p:nvPr>
            <p:ph idx="1"/>
          </p:nvPr>
        </p:nvSpPr>
        <p:spPr/>
        <p:txBody>
          <a:bodyPr>
            <a:normAutofit fontScale="92500" lnSpcReduction="20000"/>
          </a:bodyPr>
          <a:lstStyle/>
          <a:p>
            <a:r>
              <a:rPr lang="en-US" dirty="0" err="1">
                <a:latin typeface="Calibri" pitchFamily="34" charset="0"/>
                <a:cs typeface="Calibri" pitchFamily="34" charset="0"/>
              </a:rPr>
              <a:t>Najstariji</a:t>
            </a:r>
            <a:r>
              <a:rPr lang="en-US" dirty="0">
                <a:latin typeface="Calibri" pitchFamily="34" charset="0"/>
                <a:cs typeface="Calibri" pitchFamily="34" charset="0"/>
              </a:rPr>
              <a:t> </a:t>
            </a:r>
            <a:r>
              <a:rPr lang="en-US" dirty="0" err="1">
                <a:latin typeface="Calibri" pitchFamily="34" charset="0"/>
                <a:cs typeface="Calibri" pitchFamily="34" charset="0"/>
              </a:rPr>
              <a:t>način</a:t>
            </a:r>
            <a:r>
              <a:rPr lang="en-US" dirty="0">
                <a:latin typeface="Calibri" pitchFamily="34" charset="0"/>
                <a:cs typeface="Calibri" pitchFamily="34" charset="0"/>
              </a:rPr>
              <a:t> </a:t>
            </a:r>
            <a:r>
              <a:rPr lang="en-US" dirty="0" err="1">
                <a:latin typeface="Calibri" pitchFamily="34" charset="0"/>
                <a:cs typeface="Calibri" pitchFamily="34" charset="0"/>
              </a:rPr>
              <a:t>korištenja</a:t>
            </a:r>
            <a:r>
              <a:rPr lang="en-US" dirty="0">
                <a:latin typeface="Calibri" pitchFamily="34" charset="0"/>
                <a:cs typeface="Calibri" pitchFamily="34" charset="0"/>
              </a:rPr>
              <a:t> </a:t>
            </a:r>
            <a:r>
              <a:rPr lang="en-US" dirty="0" err="1">
                <a:latin typeface="Calibri" pitchFamily="34" charset="0"/>
                <a:cs typeface="Calibri" pitchFamily="34" charset="0"/>
              </a:rPr>
              <a:t>ultrazvuka</a:t>
            </a:r>
            <a:r>
              <a:rPr lang="en-US" dirty="0">
                <a:latin typeface="Calibri" pitchFamily="34" charset="0"/>
                <a:cs typeface="Calibri" pitchFamily="34" charset="0"/>
              </a:rPr>
              <a:t> u </a:t>
            </a:r>
            <a:r>
              <a:rPr lang="en-US" dirty="0" err="1">
                <a:latin typeface="Calibri" pitchFamily="34" charset="0"/>
                <a:cs typeface="Calibri" pitchFamily="34" charset="0"/>
              </a:rPr>
              <a:t>medicinskoj</a:t>
            </a:r>
            <a:r>
              <a:rPr lang="en-US" dirty="0">
                <a:latin typeface="Calibri" pitchFamily="34" charset="0"/>
                <a:cs typeface="Calibri" pitchFamily="34" charset="0"/>
              </a:rPr>
              <a:t> </a:t>
            </a:r>
            <a:r>
              <a:rPr lang="en-US" dirty="0" err="1">
                <a:latin typeface="Calibri" pitchFamily="34" charset="0"/>
                <a:cs typeface="Calibri" pitchFamily="34" charset="0"/>
              </a:rPr>
              <a:t>dijagnostici</a:t>
            </a:r>
            <a:r>
              <a:rPr lang="en-US" dirty="0">
                <a:latin typeface="Calibri" pitchFamily="34" charset="0"/>
                <a:cs typeface="Calibri" pitchFamily="34" charset="0"/>
              </a:rPr>
              <a:t> </a:t>
            </a:r>
            <a:r>
              <a:rPr lang="en-US" dirty="0" err="1">
                <a:latin typeface="Calibri" pitchFamily="34" charset="0"/>
                <a:cs typeface="Calibri" pitchFamily="34" charset="0"/>
              </a:rPr>
              <a:t>danas</a:t>
            </a:r>
            <a:r>
              <a:rPr lang="en-US" dirty="0">
                <a:latin typeface="Calibri" pitchFamily="34" charset="0"/>
                <a:cs typeface="Calibri" pitchFamily="34" charset="0"/>
              </a:rPr>
              <a:t> se </a:t>
            </a:r>
            <a:r>
              <a:rPr lang="en-US" dirty="0" err="1">
                <a:latin typeface="Calibri" pitchFamily="34" charset="0"/>
                <a:cs typeface="Calibri" pitchFamily="34" charset="0"/>
              </a:rPr>
              <a:t>koristi</a:t>
            </a:r>
            <a:r>
              <a:rPr lang="en-US" dirty="0">
                <a:latin typeface="Calibri" pitchFamily="34" charset="0"/>
                <a:cs typeface="Calibri" pitchFamily="34" charset="0"/>
              </a:rPr>
              <a:t> </a:t>
            </a:r>
            <a:r>
              <a:rPr lang="en-US" dirty="0" err="1">
                <a:latin typeface="Calibri" pitchFamily="34" charset="0"/>
                <a:cs typeface="Calibri" pitchFamily="34" charset="0"/>
              </a:rPr>
              <a:t>samo</a:t>
            </a:r>
            <a:r>
              <a:rPr lang="en-US" dirty="0">
                <a:latin typeface="Calibri" pitchFamily="34" charset="0"/>
                <a:cs typeface="Calibri" pitchFamily="34" charset="0"/>
              </a:rPr>
              <a:t> </a:t>
            </a:r>
            <a:r>
              <a:rPr lang="en-US" dirty="0" err="1">
                <a:latin typeface="Calibri" pitchFamily="34" charset="0"/>
                <a:cs typeface="Calibri" pitchFamily="34" charset="0"/>
              </a:rPr>
              <a:t>kod</a:t>
            </a:r>
            <a:r>
              <a:rPr lang="en-US" dirty="0">
                <a:latin typeface="Calibri" pitchFamily="34" charset="0"/>
                <a:cs typeface="Calibri" pitchFamily="34" charset="0"/>
              </a:rPr>
              <a:t> </a:t>
            </a:r>
            <a:r>
              <a:rPr lang="en-US" dirty="0" err="1">
                <a:latin typeface="Calibri" pitchFamily="34" charset="0"/>
                <a:cs typeface="Calibri" pitchFamily="34" charset="0"/>
              </a:rPr>
              <a:t>oftalmoloških</a:t>
            </a:r>
            <a:r>
              <a:rPr lang="en-US" dirty="0">
                <a:latin typeface="Calibri" pitchFamily="34" charset="0"/>
                <a:cs typeface="Calibri" pitchFamily="34" charset="0"/>
              </a:rPr>
              <a:t> </a:t>
            </a:r>
            <a:r>
              <a:rPr lang="en-US" dirty="0" err="1">
                <a:latin typeface="Calibri" pitchFamily="34" charset="0"/>
                <a:cs typeface="Calibri" pitchFamily="34" charset="0"/>
              </a:rPr>
              <a:t>pregleda</a:t>
            </a:r>
            <a:r>
              <a:rPr lang="en-US" dirty="0" smtClean="0">
                <a:latin typeface="Calibri" pitchFamily="34" charset="0"/>
                <a:cs typeface="Calibri" pitchFamily="34" charset="0"/>
              </a:rPr>
              <a:t>.</a:t>
            </a:r>
            <a:endParaRPr lang="sr-Latn-RS" dirty="0" smtClean="0">
              <a:latin typeface="Calibri" pitchFamily="34" charset="0"/>
              <a:cs typeface="Calibri" pitchFamily="34" charset="0"/>
            </a:endParaRPr>
          </a:p>
          <a:p>
            <a:r>
              <a:rPr lang="en-US" dirty="0" err="1" smtClean="0">
                <a:latin typeface="Calibri" pitchFamily="34" charset="0"/>
                <a:cs typeface="Calibri" pitchFamily="34" charset="0"/>
              </a:rPr>
              <a:t>Princip</a:t>
            </a:r>
            <a:r>
              <a:rPr lang="en-US" dirty="0" smtClean="0">
                <a:latin typeface="Calibri" pitchFamily="34" charset="0"/>
                <a:cs typeface="Calibri" pitchFamily="34" charset="0"/>
              </a:rPr>
              <a:t> </a:t>
            </a:r>
            <a:r>
              <a:rPr lang="en-US" dirty="0" err="1">
                <a:latin typeface="Calibri" pitchFamily="34" charset="0"/>
                <a:cs typeface="Calibri" pitchFamily="34" charset="0"/>
              </a:rPr>
              <a:t>rada</a:t>
            </a:r>
            <a:r>
              <a:rPr lang="en-US" dirty="0">
                <a:latin typeface="Calibri" pitchFamily="34" charset="0"/>
                <a:cs typeface="Calibri" pitchFamily="34" charset="0"/>
              </a:rPr>
              <a:t> je </a:t>
            </a:r>
            <a:r>
              <a:rPr lang="en-US" dirty="0" err="1">
                <a:latin typeface="Calibri" pitchFamily="34" charset="0"/>
                <a:cs typeface="Calibri" pitchFamily="34" charset="0"/>
              </a:rPr>
              <a:t>takav</a:t>
            </a:r>
            <a:r>
              <a:rPr lang="en-US" dirty="0">
                <a:latin typeface="Calibri" pitchFamily="34" charset="0"/>
                <a:cs typeface="Calibri" pitchFamily="34" charset="0"/>
              </a:rPr>
              <a:t> da se </a:t>
            </a:r>
            <a:r>
              <a:rPr lang="en-US" dirty="0" err="1">
                <a:latin typeface="Calibri" pitchFamily="34" charset="0"/>
                <a:cs typeface="Calibri" pitchFamily="34" charset="0"/>
              </a:rPr>
              <a:t>ultrazvučne</a:t>
            </a:r>
            <a:r>
              <a:rPr lang="en-US" dirty="0">
                <a:latin typeface="Calibri" pitchFamily="34" charset="0"/>
                <a:cs typeface="Calibri" pitchFamily="34" charset="0"/>
              </a:rPr>
              <a:t> </a:t>
            </a:r>
            <a:r>
              <a:rPr lang="en-US" dirty="0" err="1">
                <a:latin typeface="Calibri" pitchFamily="34" charset="0"/>
                <a:cs typeface="Calibri" pitchFamily="34" charset="0"/>
              </a:rPr>
              <a:t>zrake</a:t>
            </a:r>
            <a:r>
              <a:rPr lang="en-US" dirty="0">
                <a:latin typeface="Calibri" pitchFamily="34" charset="0"/>
                <a:cs typeface="Calibri" pitchFamily="34" charset="0"/>
              </a:rPr>
              <a:t> </a:t>
            </a:r>
            <a:r>
              <a:rPr lang="en-US" dirty="0" err="1">
                <a:latin typeface="Calibri" pitchFamily="34" charset="0"/>
                <a:cs typeface="Calibri" pitchFamily="34" charset="0"/>
              </a:rPr>
              <a:t>odbijene</a:t>
            </a:r>
            <a:r>
              <a:rPr lang="en-US" dirty="0">
                <a:latin typeface="Calibri" pitchFamily="34" charset="0"/>
                <a:cs typeface="Calibri" pitchFamily="34" charset="0"/>
              </a:rPr>
              <a:t> u </a:t>
            </a:r>
            <a:r>
              <a:rPr lang="en-US" dirty="0" err="1">
                <a:latin typeface="Calibri" pitchFamily="34" charset="0"/>
                <a:cs typeface="Calibri" pitchFamily="34" charset="0"/>
              </a:rPr>
              <a:t>tkivu</a:t>
            </a:r>
            <a:r>
              <a:rPr lang="en-US" dirty="0">
                <a:latin typeface="Calibri" pitchFamily="34" charset="0"/>
                <a:cs typeface="Calibri" pitchFamily="34" charset="0"/>
              </a:rPr>
              <a:t> </a:t>
            </a:r>
            <a:r>
              <a:rPr lang="en-US" dirty="0" err="1">
                <a:latin typeface="Calibri" pitchFamily="34" charset="0"/>
                <a:cs typeface="Calibri" pitchFamily="34" charset="0"/>
              </a:rPr>
              <a:t>vraćaju</a:t>
            </a:r>
            <a:r>
              <a:rPr lang="en-US" dirty="0">
                <a:latin typeface="Calibri" pitchFamily="34" charset="0"/>
                <a:cs typeface="Calibri" pitchFamily="34" charset="0"/>
              </a:rPr>
              <a:t> u </a:t>
            </a:r>
            <a:r>
              <a:rPr lang="en-US" dirty="0" err="1">
                <a:latin typeface="Calibri" pitchFamily="34" charset="0"/>
                <a:cs typeface="Calibri" pitchFamily="34" charset="0"/>
              </a:rPr>
              <a:t>sondu</a:t>
            </a:r>
            <a:r>
              <a:rPr lang="en-US" dirty="0">
                <a:latin typeface="Calibri" pitchFamily="34" charset="0"/>
                <a:cs typeface="Calibri" pitchFamily="34" charset="0"/>
              </a:rPr>
              <a:t> </a:t>
            </a:r>
            <a:r>
              <a:rPr lang="en-US" dirty="0" err="1">
                <a:latin typeface="Calibri" pitchFamily="34" charset="0"/>
                <a:cs typeface="Calibri" pitchFamily="34" charset="0"/>
              </a:rPr>
              <a:t>te</a:t>
            </a:r>
            <a:r>
              <a:rPr lang="en-US" dirty="0">
                <a:latin typeface="Calibri" pitchFamily="34" charset="0"/>
                <a:cs typeface="Calibri" pitchFamily="34" charset="0"/>
              </a:rPr>
              <a:t> se </a:t>
            </a:r>
            <a:r>
              <a:rPr lang="en-US" dirty="0" err="1">
                <a:latin typeface="Calibri" pitchFamily="34" charset="0"/>
                <a:cs typeface="Calibri" pitchFamily="34" charset="0"/>
              </a:rPr>
              <a:t>prikazuju</a:t>
            </a:r>
            <a:r>
              <a:rPr lang="en-US" dirty="0">
                <a:latin typeface="Calibri" pitchFamily="34" charset="0"/>
                <a:cs typeface="Calibri" pitchFamily="34" charset="0"/>
              </a:rPr>
              <a:t> </a:t>
            </a:r>
            <a:r>
              <a:rPr lang="en-US" dirty="0" err="1">
                <a:latin typeface="Calibri" pitchFamily="34" charset="0"/>
                <a:cs typeface="Calibri" pitchFamily="34" charset="0"/>
              </a:rPr>
              <a:t>na</a:t>
            </a:r>
            <a:r>
              <a:rPr lang="en-US" dirty="0">
                <a:latin typeface="Calibri" pitchFamily="34" charset="0"/>
                <a:cs typeface="Calibri" pitchFamily="34" charset="0"/>
              </a:rPr>
              <a:t> </a:t>
            </a:r>
            <a:r>
              <a:rPr lang="en-US" dirty="0" err="1">
                <a:latin typeface="Calibri" pitchFamily="34" charset="0"/>
                <a:cs typeface="Calibri" pitchFamily="34" charset="0"/>
              </a:rPr>
              <a:t>ekranu</a:t>
            </a:r>
            <a:r>
              <a:rPr lang="en-US" dirty="0">
                <a:latin typeface="Calibri" pitchFamily="34" charset="0"/>
                <a:cs typeface="Calibri" pitchFamily="34" charset="0"/>
              </a:rPr>
              <a:t> </a:t>
            </a:r>
            <a:r>
              <a:rPr lang="en-US" dirty="0" err="1">
                <a:latin typeface="Calibri" pitchFamily="34" charset="0"/>
                <a:cs typeface="Calibri" pitchFamily="34" charset="0"/>
              </a:rPr>
              <a:t>kao</a:t>
            </a:r>
            <a:r>
              <a:rPr lang="en-US" dirty="0">
                <a:latin typeface="Calibri" pitchFamily="34" charset="0"/>
                <a:cs typeface="Calibri" pitchFamily="34" charset="0"/>
              </a:rPr>
              <a:t> </a:t>
            </a:r>
            <a:r>
              <a:rPr lang="sr-Latn-RS" dirty="0" smtClean="0">
                <a:latin typeface="Calibri" pitchFamily="34" charset="0"/>
                <a:cs typeface="Calibri" pitchFamily="34" charset="0"/>
              </a:rPr>
              <a:t>pikovi</a:t>
            </a:r>
            <a:r>
              <a:rPr lang="en-US" dirty="0" smtClean="0">
                <a:latin typeface="Calibri" pitchFamily="34" charset="0"/>
                <a:cs typeface="Calibri" pitchFamily="34" charset="0"/>
              </a:rPr>
              <a:t> </a:t>
            </a:r>
            <a:r>
              <a:rPr lang="en-US" dirty="0" err="1">
                <a:latin typeface="Calibri" pitchFamily="34" charset="0"/>
                <a:cs typeface="Calibri" pitchFamily="34" charset="0"/>
              </a:rPr>
              <a:t>sa</a:t>
            </a:r>
            <a:r>
              <a:rPr lang="en-US" dirty="0">
                <a:latin typeface="Calibri" pitchFamily="34" charset="0"/>
                <a:cs typeface="Calibri" pitchFamily="34" charset="0"/>
              </a:rPr>
              <a:t> </a:t>
            </a:r>
            <a:r>
              <a:rPr lang="en-US" dirty="0" err="1">
                <a:latin typeface="Calibri" pitchFamily="34" charset="0"/>
                <a:cs typeface="Calibri" pitchFamily="34" charset="0"/>
              </a:rPr>
              <a:t>udubinama</a:t>
            </a:r>
            <a:r>
              <a:rPr lang="en-US" dirty="0">
                <a:latin typeface="Calibri" pitchFamily="34" charset="0"/>
                <a:cs typeface="Calibri" pitchFamily="34" charset="0"/>
              </a:rPr>
              <a:t> </a:t>
            </a:r>
            <a:r>
              <a:rPr lang="en-US" dirty="0" err="1">
                <a:latin typeface="Calibri" pitchFamily="34" charset="0"/>
                <a:cs typeface="Calibri" pitchFamily="34" charset="0"/>
              </a:rPr>
              <a:t>koje</a:t>
            </a:r>
            <a:r>
              <a:rPr lang="en-US" dirty="0">
                <a:latin typeface="Calibri" pitchFamily="34" charset="0"/>
                <a:cs typeface="Calibri" pitchFamily="34" charset="0"/>
              </a:rPr>
              <a:t> </a:t>
            </a:r>
            <a:r>
              <a:rPr lang="en-US" dirty="0" err="1">
                <a:latin typeface="Calibri" pitchFamily="34" charset="0"/>
                <a:cs typeface="Calibri" pitchFamily="34" charset="0"/>
              </a:rPr>
              <a:t>odgovaraju</a:t>
            </a:r>
            <a:r>
              <a:rPr lang="en-US" dirty="0">
                <a:latin typeface="Calibri" pitchFamily="34" charset="0"/>
                <a:cs typeface="Calibri" pitchFamily="34" charset="0"/>
              </a:rPr>
              <a:t> </a:t>
            </a:r>
            <a:r>
              <a:rPr lang="en-US" dirty="0" err="1">
                <a:latin typeface="Calibri" pitchFamily="34" charset="0"/>
                <a:cs typeface="Calibri" pitchFamily="34" charset="0"/>
              </a:rPr>
              <a:t>udaljenostima</a:t>
            </a:r>
            <a:r>
              <a:rPr lang="en-US" dirty="0">
                <a:latin typeface="Calibri" pitchFamily="34" charset="0"/>
                <a:cs typeface="Calibri" pitchFamily="34" charset="0"/>
              </a:rPr>
              <a:t> </a:t>
            </a:r>
            <a:r>
              <a:rPr lang="en-US" dirty="0" err="1">
                <a:latin typeface="Calibri" pitchFamily="34" charset="0"/>
                <a:cs typeface="Calibri" pitchFamily="34" charset="0"/>
              </a:rPr>
              <a:t>reflektirajućih</a:t>
            </a:r>
            <a:r>
              <a:rPr lang="en-US" dirty="0">
                <a:latin typeface="Calibri" pitchFamily="34" charset="0"/>
                <a:cs typeface="Calibri" pitchFamily="34" charset="0"/>
              </a:rPr>
              <a:t> </a:t>
            </a:r>
            <a:r>
              <a:rPr lang="en-US" dirty="0" err="1">
                <a:latin typeface="Calibri" pitchFamily="34" charset="0"/>
                <a:cs typeface="Calibri" pitchFamily="34" charset="0"/>
              </a:rPr>
              <a:t>struktura</a:t>
            </a:r>
            <a:r>
              <a:rPr lang="en-US" dirty="0">
                <a:latin typeface="Calibri" pitchFamily="34" charset="0"/>
                <a:cs typeface="Calibri" pitchFamily="34" charset="0"/>
              </a:rPr>
              <a:t> </a:t>
            </a:r>
            <a:r>
              <a:rPr lang="en-US" dirty="0" err="1">
                <a:latin typeface="Calibri" pitchFamily="34" charset="0"/>
                <a:cs typeface="Calibri" pitchFamily="34" charset="0"/>
              </a:rPr>
              <a:t>uzduž</a:t>
            </a:r>
            <a:r>
              <a:rPr lang="en-US" dirty="0">
                <a:latin typeface="Calibri" pitchFamily="34" charset="0"/>
                <a:cs typeface="Calibri" pitchFamily="34" charset="0"/>
              </a:rPr>
              <a:t> </a:t>
            </a:r>
            <a:r>
              <a:rPr lang="en-US" dirty="0" err="1">
                <a:latin typeface="Calibri" pitchFamily="34" charset="0"/>
                <a:cs typeface="Calibri" pitchFamily="34" charset="0"/>
              </a:rPr>
              <a:t>snopa</a:t>
            </a:r>
            <a:r>
              <a:rPr lang="en-US" dirty="0" smtClean="0">
                <a:latin typeface="Calibri" pitchFamily="34" charset="0"/>
                <a:cs typeface="Calibri" pitchFamily="34" charset="0"/>
              </a:rPr>
              <a:t>.</a:t>
            </a:r>
            <a:endParaRPr lang="sr-Latn-RS" dirty="0" smtClean="0">
              <a:latin typeface="Calibri" pitchFamily="34" charset="0"/>
              <a:cs typeface="Calibri" pitchFamily="34" charset="0"/>
            </a:endParaRPr>
          </a:p>
          <a:p>
            <a:r>
              <a:rPr lang="en-US" dirty="0" smtClean="0">
                <a:latin typeface="Calibri" pitchFamily="34" charset="0"/>
                <a:cs typeface="Calibri" pitchFamily="34" charset="0"/>
              </a:rPr>
              <a:t> </a:t>
            </a:r>
            <a:r>
              <a:rPr lang="en-US" dirty="0" err="1">
                <a:latin typeface="Calibri" pitchFamily="34" charset="0"/>
                <a:cs typeface="Calibri" pitchFamily="34" charset="0"/>
              </a:rPr>
              <a:t>Nema</a:t>
            </a:r>
            <a:r>
              <a:rPr lang="en-US" dirty="0">
                <a:latin typeface="Calibri" pitchFamily="34" charset="0"/>
                <a:cs typeface="Calibri" pitchFamily="34" charset="0"/>
              </a:rPr>
              <a:t> </a:t>
            </a:r>
            <a:r>
              <a:rPr lang="en-US" dirty="0" err="1">
                <a:latin typeface="Calibri" pitchFamily="34" charset="0"/>
                <a:cs typeface="Calibri" pitchFamily="34" charset="0"/>
              </a:rPr>
              <a:t>klasičnog</a:t>
            </a:r>
            <a:r>
              <a:rPr lang="en-US" dirty="0">
                <a:latin typeface="Calibri" pitchFamily="34" charset="0"/>
                <a:cs typeface="Calibri" pitchFamily="34" charset="0"/>
              </a:rPr>
              <a:t> </a:t>
            </a:r>
            <a:r>
              <a:rPr lang="en-US" dirty="0" err="1">
                <a:latin typeface="Calibri" pitchFamily="34" charset="0"/>
                <a:cs typeface="Calibri" pitchFamily="34" charset="0"/>
              </a:rPr>
              <a:t>grafičkog</a:t>
            </a:r>
            <a:r>
              <a:rPr lang="en-US" dirty="0">
                <a:latin typeface="Calibri" pitchFamily="34" charset="0"/>
                <a:cs typeface="Calibri" pitchFamily="34" charset="0"/>
              </a:rPr>
              <a:t> </a:t>
            </a:r>
            <a:r>
              <a:rPr lang="en-US" dirty="0" err="1">
                <a:latin typeface="Calibri" pitchFamily="34" charset="0"/>
                <a:cs typeface="Calibri" pitchFamily="34" charset="0"/>
              </a:rPr>
              <a:t>prikaza</a:t>
            </a:r>
            <a:r>
              <a:rPr lang="en-US" dirty="0">
                <a:latin typeface="Calibri" pitchFamily="34" charset="0"/>
                <a:cs typeface="Calibri" pitchFamily="34" charset="0"/>
              </a:rPr>
              <a:t> </a:t>
            </a:r>
            <a:r>
              <a:rPr lang="en-US" dirty="0" err="1">
                <a:latin typeface="Calibri" pitchFamily="34" charset="0"/>
                <a:cs typeface="Calibri" pitchFamily="34" charset="0"/>
              </a:rPr>
              <a:t>već</a:t>
            </a:r>
            <a:r>
              <a:rPr lang="en-US" dirty="0">
                <a:latin typeface="Calibri" pitchFamily="34" charset="0"/>
                <a:cs typeface="Calibri" pitchFamily="34" charset="0"/>
              </a:rPr>
              <a:t> se </a:t>
            </a:r>
            <a:r>
              <a:rPr lang="en-US" dirty="0" err="1">
                <a:latin typeface="Calibri" pitchFamily="34" charset="0"/>
                <a:cs typeface="Calibri" pitchFamily="34" charset="0"/>
              </a:rPr>
              <a:t>prikazuju</a:t>
            </a:r>
            <a:r>
              <a:rPr lang="en-US" dirty="0">
                <a:latin typeface="Calibri" pitchFamily="34" charset="0"/>
                <a:cs typeface="Calibri" pitchFamily="34" charset="0"/>
              </a:rPr>
              <a:t> </a:t>
            </a:r>
            <a:r>
              <a:rPr lang="en-US" dirty="0" err="1">
                <a:latin typeface="Calibri" pitchFamily="34" charset="0"/>
                <a:cs typeface="Calibri" pitchFamily="34" charset="0"/>
              </a:rPr>
              <a:t>samo</a:t>
            </a:r>
            <a:r>
              <a:rPr lang="en-US" dirty="0">
                <a:latin typeface="Calibri" pitchFamily="34" charset="0"/>
                <a:cs typeface="Calibri" pitchFamily="34" charset="0"/>
              </a:rPr>
              <a:t> </a:t>
            </a:r>
            <a:r>
              <a:rPr lang="sr-Latn-RS" dirty="0" smtClean="0">
                <a:latin typeface="Calibri" pitchFamily="34" charset="0"/>
                <a:cs typeface="Calibri" pitchFamily="34" charset="0"/>
              </a:rPr>
              <a:t>pikovi </a:t>
            </a:r>
            <a:r>
              <a:rPr lang="en-US" dirty="0" err="1" smtClean="0">
                <a:latin typeface="Calibri" pitchFamily="34" charset="0"/>
                <a:cs typeface="Calibri" pitchFamily="34" charset="0"/>
              </a:rPr>
              <a:t>na</a:t>
            </a:r>
            <a:r>
              <a:rPr lang="en-US" dirty="0" smtClean="0">
                <a:latin typeface="Calibri" pitchFamily="34" charset="0"/>
                <a:cs typeface="Calibri" pitchFamily="34" charset="0"/>
              </a:rPr>
              <a:t> </a:t>
            </a:r>
            <a:r>
              <a:rPr lang="en-US" dirty="0" err="1" smtClean="0">
                <a:latin typeface="Calibri" pitchFamily="34" charset="0"/>
                <a:cs typeface="Calibri" pitchFamily="34" charset="0"/>
              </a:rPr>
              <a:t>mestu</a:t>
            </a:r>
            <a:r>
              <a:rPr lang="en-US" dirty="0" smtClean="0">
                <a:latin typeface="Calibri" pitchFamily="34" charset="0"/>
                <a:cs typeface="Calibri" pitchFamily="34" charset="0"/>
              </a:rPr>
              <a:t> </a:t>
            </a:r>
            <a:r>
              <a:rPr lang="en-US" dirty="0" err="1">
                <a:latin typeface="Calibri" pitchFamily="34" charset="0"/>
                <a:cs typeface="Calibri" pitchFamily="34" charset="0"/>
              </a:rPr>
              <a:t>odbijanja</a:t>
            </a:r>
            <a:r>
              <a:rPr lang="en-US" dirty="0">
                <a:latin typeface="Calibri" pitchFamily="34" charset="0"/>
                <a:cs typeface="Calibri" pitchFamily="34" charset="0"/>
              </a:rPr>
              <a:t> </a:t>
            </a:r>
            <a:r>
              <a:rPr lang="en-US" dirty="0" err="1" smtClean="0">
                <a:latin typeface="Calibri" pitchFamily="34" charset="0"/>
                <a:cs typeface="Calibri" pitchFamily="34" charset="0"/>
              </a:rPr>
              <a:t>zrak</a:t>
            </a:r>
            <a:r>
              <a:rPr lang="sr-Latn-RS" dirty="0" smtClean="0">
                <a:latin typeface="Calibri" pitchFamily="34" charset="0"/>
                <a:cs typeface="Calibri" pitchFamily="34" charset="0"/>
              </a:rPr>
              <a:t>a</a:t>
            </a:r>
            <a:r>
              <a:rPr lang="en-US" dirty="0" smtClean="0">
                <a:latin typeface="Calibri" pitchFamily="34" charset="0"/>
                <a:cs typeface="Calibri" pitchFamily="34" charset="0"/>
              </a:rPr>
              <a:t> </a:t>
            </a:r>
            <a:r>
              <a:rPr lang="en-US" dirty="0" err="1">
                <a:latin typeface="Calibri" pitchFamily="34" charset="0"/>
                <a:cs typeface="Calibri" pitchFamily="34" charset="0"/>
              </a:rPr>
              <a:t>čime</a:t>
            </a:r>
            <a:r>
              <a:rPr lang="en-US" dirty="0">
                <a:latin typeface="Calibri" pitchFamily="34" charset="0"/>
                <a:cs typeface="Calibri" pitchFamily="34" charset="0"/>
              </a:rPr>
              <a:t> se </a:t>
            </a:r>
            <a:r>
              <a:rPr lang="en-US" dirty="0" err="1">
                <a:latin typeface="Calibri" pitchFamily="34" charset="0"/>
                <a:cs typeface="Calibri" pitchFamily="34" charset="0"/>
              </a:rPr>
              <a:t>dobiju</a:t>
            </a:r>
            <a:r>
              <a:rPr lang="en-US" dirty="0">
                <a:latin typeface="Calibri" pitchFamily="34" charset="0"/>
                <a:cs typeface="Calibri" pitchFamily="34" charset="0"/>
              </a:rPr>
              <a:t> </a:t>
            </a:r>
            <a:r>
              <a:rPr lang="en-US" dirty="0" err="1">
                <a:latin typeface="Calibri" pitchFamily="34" charset="0"/>
                <a:cs typeface="Calibri" pitchFamily="34" charset="0"/>
              </a:rPr>
              <a:t>samo</a:t>
            </a:r>
            <a:r>
              <a:rPr lang="en-US" dirty="0">
                <a:latin typeface="Calibri" pitchFamily="34" charset="0"/>
                <a:cs typeface="Calibri" pitchFamily="34" charset="0"/>
              </a:rPr>
              <a:t> </a:t>
            </a:r>
            <a:r>
              <a:rPr lang="en-US" dirty="0" err="1">
                <a:latin typeface="Calibri" pitchFamily="34" charset="0"/>
                <a:cs typeface="Calibri" pitchFamily="34" charset="0"/>
              </a:rPr>
              <a:t>osnovne</a:t>
            </a:r>
            <a:r>
              <a:rPr lang="en-US" dirty="0">
                <a:latin typeface="Calibri" pitchFamily="34" charset="0"/>
                <a:cs typeface="Calibri" pitchFamily="34" charset="0"/>
              </a:rPr>
              <a:t> </a:t>
            </a:r>
            <a:r>
              <a:rPr lang="en-US" dirty="0" err="1">
                <a:latin typeface="Calibri" pitchFamily="34" charset="0"/>
                <a:cs typeface="Calibri" pitchFamily="34" charset="0"/>
              </a:rPr>
              <a:t>konture</a:t>
            </a:r>
            <a:r>
              <a:rPr lang="en-US" dirty="0">
                <a:latin typeface="Calibri" pitchFamily="34" charset="0"/>
                <a:cs typeface="Calibri" pitchFamily="34" charset="0"/>
              </a:rPr>
              <a:t> </a:t>
            </a:r>
            <a:r>
              <a:rPr lang="en-US" dirty="0" err="1">
                <a:latin typeface="Calibri" pitchFamily="34" charset="0"/>
                <a:cs typeface="Calibri" pitchFamily="34" charset="0"/>
              </a:rPr>
              <a:t>nekog</a:t>
            </a:r>
            <a:r>
              <a:rPr lang="en-US" dirty="0">
                <a:latin typeface="Calibri" pitchFamily="34" charset="0"/>
                <a:cs typeface="Calibri" pitchFamily="34" charset="0"/>
              </a:rPr>
              <a:t> </a:t>
            </a:r>
            <a:r>
              <a:rPr lang="en-US" dirty="0" err="1">
                <a:latin typeface="Calibri" pitchFamily="34" charset="0"/>
                <a:cs typeface="Calibri" pitchFamily="34" charset="0"/>
              </a:rPr>
              <a:t>tkiva</a:t>
            </a:r>
            <a:r>
              <a:rPr lang="en-US" dirty="0">
                <a:latin typeface="Calibri" pitchFamily="34" charset="0"/>
                <a:cs typeface="Calibri" pitchFamily="34" charset="0"/>
              </a:rPr>
              <a:t> </a:t>
            </a:r>
            <a:r>
              <a:rPr lang="en-US" dirty="0" err="1" smtClean="0">
                <a:latin typeface="Calibri" pitchFamily="34" charset="0"/>
                <a:cs typeface="Calibri" pitchFamily="34" charset="0"/>
              </a:rPr>
              <a:t>ili</a:t>
            </a:r>
            <a:r>
              <a:rPr lang="en-US" dirty="0" smtClean="0">
                <a:latin typeface="Calibri" pitchFamily="34" charset="0"/>
                <a:cs typeface="Calibri" pitchFamily="34" charset="0"/>
              </a:rPr>
              <a:t> </a:t>
            </a:r>
            <a:r>
              <a:rPr lang="en-US" dirty="0" err="1">
                <a:latin typeface="Calibri" pitchFamily="34" charset="0"/>
                <a:cs typeface="Calibri" pitchFamily="34" charset="0"/>
              </a:rPr>
              <a:t>organa</a:t>
            </a:r>
            <a:r>
              <a:rPr lang="en-US" dirty="0">
                <a:latin typeface="Calibri" pitchFamily="34" charset="0"/>
                <a:cs typeface="Calibri" pitchFamily="34" charset="0"/>
              </a:rPr>
              <a:t>. </a:t>
            </a:r>
          </a:p>
        </p:txBody>
      </p:sp>
    </p:spTree>
    <p:extLst>
      <p:ext uri="{BB962C8B-B14F-4D97-AF65-F5344CB8AC3E}">
        <p14:creationId xmlns:p14="http://schemas.microsoft.com/office/powerpoint/2010/main" val="3662571864"/>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35608" y="914400"/>
            <a:ext cx="7498080" cy="5334000"/>
          </a:xfrm>
        </p:spPr>
        <p:txBody>
          <a:bodyPr>
            <a:normAutofit fontScale="92500" lnSpcReduction="10000"/>
          </a:bodyPr>
          <a:lstStyle/>
          <a:p>
            <a:r>
              <a:rPr lang="vi-VN" dirty="0">
                <a:latin typeface="Calibri" pitchFamily="34" charset="0"/>
                <a:cs typeface="Calibri" pitchFamily="34" charset="0"/>
              </a:rPr>
              <a:t> Jedna sonda, nepokretna u odnosu na posmatrani objekat </a:t>
            </a:r>
            <a:endParaRPr lang="sr-Latn-RS" dirty="0" smtClean="0">
              <a:latin typeface="Calibri" pitchFamily="34" charset="0"/>
              <a:cs typeface="Calibri" pitchFamily="34" charset="0"/>
            </a:endParaRPr>
          </a:p>
          <a:p>
            <a:endParaRPr lang="sr-Latn-RS" dirty="0" smtClean="0">
              <a:latin typeface="Calibri" pitchFamily="34" charset="0"/>
              <a:cs typeface="Calibri" pitchFamily="34" charset="0"/>
            </a:endParaRPr>
          </a:p>
          <a:p>
            <a:r>
              <a:rPr lang="vi-VN" dirty="0" smtClean="0">
                <a:latin typeface="Calibri" pitchFamily="34" charset="0"/>
                <a:cs typeface="Calibri" pitchFamily="34" charset="0"/>
              </a:rPr>
              <a:t>Na </a:t>
            </a:r>
            <a:r>
              <a:rPr lang="vi-VN" dirty="0">
                <a:latin typeface="Calibri" pitchFamily="34" charset="0"/>
                <a:cs typeface="Calibri" pitchFamily="34" charset="0"/>
              </a:rPr>
              <a:t>monitoru posmatramo razliku između pobudnog impulsa i drugog koji predstavlja reflektovani impuls. </a:t>
            </a:r>
            <a:endParaRPr lang="sr-Latn-RS" dirty="0" smtClean="0">
              <a:latin typeface="Calibri" pitchFamily="34" charset="0"/>
              <a:cs typeface="Calibri" pitchFamily="34" charset="0"/>
            </a:endParaRPr>
          </a:p>
          <a:p>
            <a:pPr marL="82296" indent="0">
              <a:buNone/>
            </a:pPr>
            <a:endParaRPr lang="sr-Latn-RS" dirty="0" smtClean="0">
              <a:latin typeface="Calibri" pitchFamily="34" charset="0"/>
              <a:cs typeface="Calibri" pitchFamily="34" charset="0"/>
            </a:endParaRPr>
          </a:p>
          <a:p>
            <a:r>
              <a:rPr lang="vi-VN" dirty="0" smtClean="0">
                <a:latin typeface="Calibri" pitchFamily="34" charset="0"/>
                <a:cs typeface="Calibri" pitchFamily="34" charset="0"/>
              </a:rPr>
              <a:t>Na </a:t>
            </a:r>
            <a:r>
              <a:rPr lang="vi-VN" dirty="0">
                <a:latin typeface="Calibri" pitchFamily="34" charset="0"/>
                <a:cs typeface="Calibri" pitchFamily="34" charset="0"/>
              </a:rPr>
              <a:t>osnovu vremenske razlike između njih i poznate brzine ultrazvuka u telu možemo da odredimo dubinu sloja od koga se talas reflektovao.</a:t>
            </a:r>
          </a:p>
          <a:p>
            <a:endParaRPr lang="en-US" dirty="0"/>
          </a:p>
        </p:txBody>
      </p:sp>
    </p:spTree>
    <p:extLst>
      <p:ext uri="{BB962C8B-B14F-4D97-AF65-F5344CB8AC3E}">
        <p14:creationId xmlns:p14="http://schemas.microsoft.com/office/powerpoint/2010/main" val="96694983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0" y="152400"/>
            <a:ext cx="7498080" cy="5638800"/>
          </a:xfrm>
        </p:spPr>
        <p:txBody>
          <a:bodyPr>
            <a:normAutofit/>
          </a:bodyPr>
          <a:lstStyle/>
          <a:p>
            <a:pPr lvl="8"/>
            <a:endParaRPr lang="sr-Latn-RS" dirty="0" smtClean="0"/>
          </a:p>
          <a:p>
            <a:r>
              <a:rPr lang="en-US" dirty="0" smtClean="0"/>
              <a:t>1826</a:t>
            </a:r>
            <a:r>
              <a:rPr lang="en-US" dirty="0"/>
              <a:t>. </a:t>
            </a:r>
            <a:r>
              <a:rPr lang="en-US" dirty="0" err="1"/>
              <a:t>fizičar</a:t>
            </a:r>
            <a:r>
              <a:rPr lang="en-US" dirty="0"/>
              <a:t> </a:t>
            </a:r>
            <a:r>
              <a:rPr lang="en-US" dirty="0" err="1"/>
              <a:t>Žan-Danijel</a:t>
            </a:r>
            <a:r>
              <a:rPr lang="en-US" dirty="0"/>
              <a:t> </a:t>
            </a:r>
            <a:r>
              <a:rPr lang="en-US" dirty="0" err="1"/>
              <a:t>Koldon</a:t>
            </a:r>
            <a:r>
              <a:rPr lang="en-US" dirty="0"/>
              <a:t> </a:t>
            </a:r>
            <a:r>
              <a:rPr lang="en-US" dirty="0" err="1" smtClean="0"/>
              <a:t>uspešno</a:t>
            </a:r>
            <a:endParaRPr lang="sr-Latn-RS" dirty="0"/>
          </a:p>
          <a:p>
            <a:pPr marL="82296" indent="0">
              <a:buNone/>
            </a:pPr>
            <a:r>
              <a:rPr lang="en-US" dirty="0" smtClean="0"/>
              <a:t>je </a:t>
            </a:r>
            <a:r>
              <a:rPr lang="en-US" dirty="0" err="1"/>
              <a:t>koristio</a:t>
            </a:r>
            <a:r>
              <a:rPr lang="en-US" dirty="0"/>
              <a:t> „</a:t>
            </a:r>
            <a:r>
              <a:rPr lang="en-US" dirty="0" err="1"/>
              <a:t>podvodno</a:t>
            </a:r>
            <a:r>
              <a:rPr lang="en-US" dirty="0"/>
              <a:t> </a:t>
            </a:r>
            <a:r>
              <a:rPr lang="en-US" dirty="0" err="1"/>
              <a:t>zvono</a:t>
            </a:r>
            <a:r>
              <a:rPr lang="en-US" dirty="0"/>
              <a:t>“ da </a:t>
            </a:r>
            <a:r>
              <a:rPr lang="en-US" dirty="0" err="1"/>
              <a:t>odredi</a:t>
            </a:r>
            <a:r>
              <a:rPr lang="en-US" dirty="0"/>
              <a:t> </a:t>
            </a:r>
            <a:r>
              <a:rPr lang="en-US" dirty="0" err="1"/>
              <a:t>brzinu</a:t>
            </a:r>
            <a:r>
              <a:rPr lang="en-US" dirty="0"/>
              <a:t> </a:t>
            </a:r>
            <a:r>
              <a:rPr lang="en-US" dirty="0" err="1"/>
              <a:t>zvuka</a:t>
            </a:r>
            <a:r>
              <a:rPr lang="en-US" dirty="0"/>
              <a:t> u </a:t>
            </a:r>
            <a:r>
              <a:rPr lang="en-US" dirty="0" err="1"/>
              <a:t>vodama</a:t>
            </a:r>
            <a:r>
              <a:rPr lang="en-US" dirty="0"/>
              <a:t> </a:t>
            </a:r>
            <a:r>
              <a:rPr lang="en-US" dirty="0" err="1"/>
              <a:t>Ženevskog</a:t>
            </a:r>
            <a:r>
              <a:rPr lang="en-US" dirty="0"/>
              <a:t> </a:t>
            </a:r>
            <a:r>
              <a:rPr lang="en-US" dirty="0" err="1"/>
              <a:t>jezera</a:t>
            </a:r>
            <a:r>
              <a:rPr lang="en-US" dirty="0" smtClean="0"/>
              <a:t>.</a:t>
            </a:r>
            <a:endParaRPr lang="sr-Latn-RS" dirty="0" smtClean="0"/>
          </a:p>
          <a:p>
            <a:pPr marL="82296" indent="0">
              <a:buNone/>
            </a:pPr>
            <a:endParaRPr lang="sr-Latn-RS" dirty="0" smtClean="0"/>
          </a:p>
          <a:p>
            <a:pPr marL="82296" indent="0">
              <a:buNone/>
            </a:pPr>
            <a:endParaRPr lang="en-US" dirty="0"/>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7400" y="2209800"/>
            <a:ext cx="5943599" cy="42204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06045443"/>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19200" y="1905000"/>
            <a:ext cx="7245722" cy="2838596"/>
          </a:xfrm>
        </p:spPr>
      </p:pic>
    </p:spTree>
    <p:extLst>
      <p:ext uri="{BB962C8B-B14F-4D97-AF65-F5344CB8AC3E}">
        <p14:creationId xmlns:p14="http://schemas.microsoft.com/office/powerpoint/2010/main" val="3514741300"/>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47800" y="1905000"/>
            <a:ext cx="6172200" cy="2690044"/>
          </a:xfrm>
        </p:spPr>
      </p:pic>
    </p:spTree>
    <p:extLst>
      <p:ext uri="{BB962C8B-B14F-4D97-AF65-F5344CB8AC3E}">
        <p14:creationId xmlns:p14="http://schemas.microsoft.com/office/powerpoint/2010/main" val="1083410304"/>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62000" y="990600"/>
            <a:ext cx="7499350" cy="4596375"/>
          </a:xfrm>
        </p:spPr>
      </p:pic>
      <p:sp>
        <p:nvSpPr>
          <p:cNvPr id="5" name="TextBox 4"/>
          <p:cNvSpPr txBox="1"/>
          <p:nvPr/>
        </p:nvSpPr>
        <p:spPr>
          <a:xfrm>
            <a:off x="1905000" y="5962888"/>
            <a:ext cx="6324600" cy="369332"/>
          </a:xfrm>
          <a:prstGeom prst="rect">
            <a:avLst/>
          </a:prstGeom>
          <a:noFill/>
        </p:spPr>
        <p:txBody>
          <a:bodyPr wrap="square" rtlCol="0">
            <a:spAutoFit/>
          </a:bodyPr>
          <a:lstStyle/>
          <a:p>
            <a:r>
              <a:rPr lang="en-US" i="1" dirty="0">
                <a:latin typeface="Calibri" pitchFamily="34" charset="0"/>
                <a:cs typeface="Calibri" pitchFamily="34" charset="0"/>
              </a:rPr>
              <a:t>Blok </a:t>
            </a:r>
            <a:r>
              <a:rPr lang="en-US" i="1" dirty="0" err="1">
                <a:latin typeface="Calibri" pitchFamily="34" charset="0"/>
                <a:cs typeface="Calibri" pitchFamily="34" charset="0"/>
              </a:rPr>
              <a:t>šema</a:t>
            </a:r>
            <a:r>
              <a:rPr lang="en-US" i="1" dirty="0">
                <a:latin typeface="Calibri" pitchFamily="34" charset="0"/>
                <a:cs typeface="Calibri" pitchFamily="34" charset="0"/>
              </a:rPr>
              <a:t> </a:t>
            </a:r>
            <a:r>
              <a:rPr lang="en-US" i="1" dirty="0" err="1">
                <a:latin typeface="Calibri" pitchFamily="34" charset="0"/>
                <a:cs typeface="Calibri" pitchFamily="34" charset="0"/>
              </a:rPr>
              <a:t>ultrazvučnog</a:t>
            </a:r>
            <a:r>
              <a:rPr lang="en-US" i="1" dirty="0">
                <a:latin typeface="Calibri" pitchFamily="34" charset="0"/>
                <a:cs typeface="Calibri" pitchFamily="34" charset="0"/>
              </a:rPr>
              <a:t> A mod </a:t>
            </a:r>
            <a:r>
              <a:rPr lang="en-US" i="1" dirty="0" err="1">
                <a:latin typeface="Calibri" pitchFamily="34" charset="0"/>
                <a:cs typeface="Calibri" pitchFamily="34" charset="0"/>
              </a:rPr>
              <a:t>dijagnostičkog</a:t>
            </a:r>
            <a:r>
              <a:rPr lang="en-US" i="1" dirty="0">
                <a:latin typeface="Calibri" pitchFamily="34" charset="0"/>
                <a:cs typeface="Calibri" pitchFamily="34" charset="0"/>
              </a:rPr>
              <a:t> </a:t>
            </a:r>
            <a:r>
              <a:rPr lang="en-US" i="1" dirty="0" err="1">
                <a:latin typeface="Calibri" pitchFamily="34" charset="0"/>
                <a:cs typeface="Calibri" pitchFamily="34" charset="0"/>
              </a:rPr>
              <a:t>instrumenta</a:t>
            </a:r>
            <a:endParaRPr lang="en-US" i="1" dirty="0">
              <a:latin typeface="Calibri" pitchFamily="34" charset="0"/>
              <a:cs typeface="Calibri" pitchFamily="34" charset="0"/>
            </a:endParaRPr>
          </a:p>
        </p:txBody>
      </p:sp>
    </p:spTree>
    <p:extLst>
      <p:ext uri="{BB962C8B-B14F-4D97-AF65-F5344CB8AC3E}">
        <p14:creationId xmlns:p14="http://schemas.microsoft.com/office/powerpoint/2010/main" val="209506516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latin typeface="Calibri" pitchFamily="34" charset="0"/>
                <a:cs typeface="Calibri" pitchFamily="34" charset="0"/>
              </a:rPr>
              <a:t>B </a:t>
            </a:r>
            <a:r>
              <a:rPr lang="en-US" sz="4400" dirty="0" smtClean="0">
                <a:latin typeface="Calibri" pitchFamily="34" charset="0"/>
                <a:cs typeface="Calibri" pitchFamily="34" charset="0"/>
              </a:rPr>
              <a:t>mod </a:t>
            </a:r>
            <a:r>
              <a:rPr lang="en-US" sz="4400" dirty="0">
                <a:latin typeface="Calibri" pitchFamily="34" charset="0"/>
                <a:cs typeface="Calibri" pitchFamily="34" charset="0"/>
              </a:rPr>
              <a:t>(Brightness </a:t>
            </a:r>
            <a:r>
              <a:rPr lang="en-US" sz="4400" dirty="0" smtClean="0">
                <a:latin typeface="Calibri" pitchFamily="34" charset="0"/>
                <a:cs typeface="Calibri" pitchFamily="34" charset="0"/>
              </a:rPr>
              <a:t>mode</a:t>
            </a:r>
            <a:r>
              <a:rPr lang="sr-Latn-RS" sz="4400" dirty="0" smtClean="0">
                <a:latin typeface="Calibri" pitchFamily="34" charset="0"/>
                <a:cs typeface="Calibri" pitchFamily="34" charset="0"/>
              </a:rPr>
              <a:t>)</a:t>
            </a:r>
            <a:endParaRPr lang="en-US" dirty="0"/>
          </a:p>
        </p:txBody>
      </p:sp>
      <p:sp>
        <p:nvSpPr>
          <p:cNvPr id="3" name="Content Placeholder 2"/>
          <p:cNvSpPr>
            <a:spLocks noGrp="1"/>
          </p:cNvSpPr>
          <p:nvPr>
            <p:ph idx="1"/>
          </p:nvPr>
        </p:nvSpPr>
        <p:spPr/>
        <p:txBody>
          <a:bodyPr>
            <a:normAutofit lnSpcReduction="10000"/>
          </a:bodyPr>
          <a:lstStyle/>
          <a:p>
            <a:r>
              <a:rPr lang="en-US" sz="2800" dirty="0" err="1">
                <a:latin typeface="Calibri" pitchFamily="34" charset="0"/>
                <a:cs typeface="Calibri" pitchFamily="34" charset="0"/>
              </a:rPr>
              <a:t>Kada</a:t>
            </a:r>
            <a:r>
              <a:rPr lang="en-US" sz="2800" dirty="0">
                <a:latin typeface="Calibri" pitchFamily="34" charset="0"/>
                <a:cs typeface="Calibri" pitchFamily="34" charset="0"/>
              </a:rPr>
              <a:t> se </a:t>
            </a:r>
            <a:r>
              <a:rPr lang="en-US" sz="2800" dirty="0" err="1">
                <a:latin typeface="Calibri" pitchFamily="34" charset="0"/>
                <a:cs typeface="Calibri" pitchFamily="34" charset="0"/>
              </a:rPr>
              <a:t>povratni</a:t>
            </a:r>
            <a:r>
              <a:rPr lang="en-US" sz="2800" dirty="0">
                <a:latin typeface="Calibri" pitchFamily="34" charset="0"/>
                <a:cs typeface="Calibri" pitchFamily="34" charset="0"/>
              </a:rPr>
              <a:t> </a:t>
            </a:r>
            <a:r>
              <a:rPr lang="en-US" sz="2800" dirty="0" err="1">
                <a:latin typeface="Calibri" pitchFamily="34" charset="0"/>
                <a:cs typeface="Calibri" pitchFamily="34" charset="0"/>
              </a:rPr>
              <a:t>eho</a:t>
            </a:r>
            <a:r>
              <a:rPr lang="en-US" sz="2800" dirty="0">
                <a:latin typeface="Calibri" pitchFamily="34" charset="0"/>
                <a:cs typeface="Calibri" pitchFamily="34" charset="0"/>
              </a:rPr>
              <a:t> </a:t>
            </a:r>
            <a:r>
              <a:rPr lang="en-US" sz="2800" dirty="0" err="1">
                <a:latin typeface="Calibri" pitchFamily="34" charset="0"/>
                <a:cs typeface="Calibri" pitchFamily="34" charset="0"/>
              </a:rPr>
              <a:t>prikaže</a:t>
            </a:r>
            <a:r>
              <a:rPr lang="en-US" sz="2800" dirty="0">
                <a:latin typeface="Calibri" pitchFamily="34" charset="0"/>
                <a:cs typeface="Calibri" pitchFamily="34" charset="0"/>
              </a:rPr>
              <a:t> u </a:t>
            </a:r>
            <a:r>
              <a:rPr lang="en-US" sz="2800" dirty="0" err="1">
                <a:latin typeface="Calibri" pitchFamily="34" charset="0"/>
                <a:cs typeface="Calibri" pitchFamily="34" charset="0"/>
              </a:rPr>
              <a:t>vidu</a:t>
            </a:r>
            <a:r>
              <a:rPr lang="en-US" sz="2800" dirty="0">
                <a:latin typeface="Calibri" pitchFamily="34" charset="0"/>
                <a:cs typeface="Calibri" pitchFamily="34" charset="0"/>
              </a:rPr>
              <a:t> </a:t>
            </a:r>
            <a:r>
              <a:rPr lang="en-US" sz="2800" dirty="0" err="1">
                <a:latin typeface="Calibri" pitchFamily="34" charset="0"/>
                <a:cs typeface="Calibri" pitchFamily="34" charset="0"/>
              </a:rPr>
              <a:t>tačke</a:t>
            </a:r>
            <a:r>
              <a:rPr lang="en-US" sz="2800" dirty="0">
                <a:latin typeface="Calibri" pitchFamily="34" charset="0"/>
                <a:cs typeface="Calibri" pitchFamily="34" charset="0"/>
              </a:rPr>
              <a:t>, </a:t>
            </a:r>
            <a:r>
              <a:rPr lang="en-US" sz="2800" dirty="0" err="1">
                <a:latin typeface="Calibri" pitchFamily="34" charset="0"/>
                <a:cs typeface="Calibri" pitchFamily="34" charset="0"/>
              </a:rPr>
              <a:t>čija</a:t>
            </a:r>
            <a:r>
              <a:rPr lang="en-US" sz="2800" dirty="0">
                <a:latin typeface="Calibri" pitchFamily="34" charset="0"/>
                <a:cs typeface="Calibri" pitchFamily="34" charset="0"/>
              </a:rPr>
              <a:t> je </a:t>
            </a:r>
            <a:r>
              <a:rPr lang="en-US" sz="2800" dirty="0" err="1">
                <a:latin typeface="Calibri" pitchFamily="34" charset="0"/>
                <a:cs typeface="Calibri" pitchFamily="34" charset="0"/>
              </a:rPr>
              <a:t>osvetljenost</a:t>
            </a:r>
            <a:r>
              <a:rPr lang="en-US" sz="2800" dirty="0">
                <a:latin typeface="Calibri" pitchFamily="34" charset="0"/>
                <a:cs typeface="Calibri" pitchFamily="34" charset="0"/>
              </a:rPr>
              <a:t> </a:t>
            </a:r>
            <a:r>
              <a:rPr lang="en-US" sz="2800" dirty="0" err="1">
                <a:latin typeface="Calibri" pitchFamily="34" charset="0"/>
                <a:cs typeface="Calibri" pitchFamily="34" charset="0"/>
              </a:rPr>
              <a:t>proporcionalna</a:t>
            </a:r>
            <a:r>
              <a:rPr lang="en-US" sz="2800" dirty="0">
                <a:latin typeface="Calibri" pitchFamily="34" charset="0"/>
                <a:cs typeface="Calibri" pitchFamily="34" charset="0"/>
              </a:rPr>
              <a:t> </a:t>
            </a:r>
            <a:r>
              <a:rPr lang="en-US" sz="2800" dirty="0" err="1">
                <a:latin typeface="Calibri" pitchFamily="34" charset="0"/>
                <a:cs typeface="Calibri" pitchFamily="34" charset="0"/>
              </a:rPr>
              <a:t>intezitetu</a:t>
            </a:r>
            <a:r>
              <a:rPr lang="en-US" sz="2800" dirty="0">
                <a:latin typeface="Calibri" pitchFamily="34" charset="0"/>
                <a:cs typeface="Calibri" pitchFamily="34" charset="0"/>
              </a:rPr>
              <a:t> </a:t>
            </a:r>
            <a:r>
              <a:rPr lang="en-US" sz="2800" dirty="0" err="1">
                <a:latin typeface="Calibri" pitchFamily="34" charset="0"/>
                <a:cs typeface="Calibri" pitchFamily="34" charset="0"/>
              </a:rPr>
              <a:t>primljenog</a:t>
            </a:r>
            <a:r>
              <a:rPr lang="en-US" sz="2800" dirty="0">
                <a:latin typeface="Calibri" pitchFamily="34" charset="0"/>
                <a:cs typeface="Calibri" pitchFamily="34" charset="0"/>
              </a:rPr>
              <a:t> </a:t>
            </a:r>
            <a:r>
              <a:rPr lang="en-US" sz="2800" dirty="0" err="1">
                <a:latin typeface="Calibri" pitchFamily="34" charset="0"/>
                <a:cs typeface="Calibri" pitchFamily="34" charset="0"/>
              </a:rPr>
              <a:t>signala</a:t>
            </a:r>
            <a:r>
              <a:rPr lang="en-US" sz="2800" dirty="0">
                <a:latin typeface="Calibri" pitchFamily="34" charset="0"/>
                <a:cs typeface="Calibri" pitchFamily="34" charset="0"/>
              </a:rPr>
              <a:t> (u </a:t>
            </a:r>
            <a:r>
              <a:rPr lang="en-US" sz="2800" dirty="0" err="1">
                <a:latin typeface="Calibri" pitchFamily="34" charset="0"/>
                <a:cs typeface="Calibri" pitchFamily="34" charset="0"/>
              </a:rPr>
              <a:t>skali</a:t>
            </a:r>
            <a:r>
              <a:rPr lang="en-US" sz="2800" dirty="0">
                <a:latin typeface="Calibri" pitchFamily="34" charset="0"/>
                <a:cs typeface="Calibri" pitchFamily="34" charset="0"/>
              </a:rPr>
              <a:t> </a:t>
            </a:r>
            <a:r>
              <a:rPr lang="en-US" sz="2800" dirty="0" err="1">
                <a:latin typeface="Calibri" pitchFamily="34" charset="0"/>
                <a:cs typeface="Calibri" pitchFamily="34" charset="0"/>
              </a:rPr>
              <a:t>sivog</a:t>
            </a:r>
            <a:r>
              <a:rPr lang="en-US" sz="2800" dirty="0">
                <a:latin typeface="Calibri" pitchFamily="34" charset="0"/>
                <a:cs typeface="Calibri" pitchFamily="34" charset="0"/>
              </a:rPr>
              <a:t>), </a:t>
            </a:r>
            <a:r>
              <a:rPr lang="en-US" sz="2800" dirty="0" err="1">
                <a:latin typeface="Calibri" pitchFamily="34" charset="0"/>
                <a:cs typeface="Calibri" pitchFamily="34" charset="0"/>
              </a:rPr>
              <a:t>dobija</a:t>
            </a:r>
            <a:r>
              <a:rPr lang="en-US" sz="2800" dirty="0">
                <a:latin typeface="Calibri" pitchFamily="34" charset="0"/>
                <a:cs typeface="Calibri" pitchFamily="34" charset="0"/>
              </a:rPr>
              <a:t> se </a:t>
            </a:r>
            <a:r>
              <a:rPr lang="en-US" sz="2800" dirty="0" err="1">
                <a:latin typeface="Calibri" pitchFamily="34" charset="0"/>
                <a:cs typeface="Calibri" pitchFamily="34" charset="0"/>
              </a:rPr>
              <a:t>prikaz</a:t>
            </a:r>
            <a:r>
              <a:rPr lang="en-US" sz="2800" dirty="0">
                <a:latin typeface="Calibri" pitchFamily="34" charset="0"/>
                <a:cs typeface="Calibri" pitchFamily="34" charset="0"/>
              </a:rPr>
              <a:t> u B </a:t>
            </a:r>
            <a:r>
              <a:rPr lang="en-US" sz="2800" dirty="0" err="1">
                <a:latin typeface="Calibri" pitchFamily="34" charset="0"/>
                <a:cs typeface="Calibri" pitchFamily="34" charset="0"/>
              </a:rPr>
              <a:t>modu</a:t>
            </a:r>
            <a:r>
              <a:rPr lang="en-US" sz="2800" dirty="0">
                <a:latin typeface="Calibri" pitchFamily="34" charset="0"/>
                <a:cs typeface="Calibri" pitchFamily="34" charset="0"/>
              </a:rPr>
              <a:t> (Brightness mode). </a:t>
            </a:r>
            <a:endParaRPr lang="sr-Latn-RS" sz="2800" dirty="0" smtClean="0">
              <a:latin typeface="Calibri" pitchFamily="34" charset="0"/>
              <a:cs typeface="Calibri" pitchFamily="34" charset="0"/>
            </a:endParaRPr>
          </a:p>
          <a:p>
            <a:pPr marL="82296" indent="0">
              <a:buNone/>
            </a:pPr>
            <a:endParaRPr lang="sr-Latn-RS" sz="2800" dirty="0" smtClean="0">
              <a:latin typeface="Calibri" pitchFamily="34" charset="0"/>
              <a:cs typeface="Calibri" pitchFamily="34" charset="0"/>
            </a:endParaRPr>
          </a:p>
          <a:p>
            <a:r>
              <a:rPr lang="en-US" sz="2800" dirty="0" err="1" smtClean="0">
                <a:latin typeface="Calibri" pitchFamily="34" charset="0"/>
                <a:cs typeface="Calibri" pitchFamily="34" charset="0"/>
              </a:rPr>
              <a:t>Ukoliko</a:t>
            </a:r>
            <a:r>
              <a:rPr lang="en-US" sz="2800" dirty="0" smtClean="0">
                <a:latin typeface="Calibri" pitchFamily="34" charset="0"/>
                <a:cs typeface="Calibri" pitchFamily="34" charset="0"/>
              </a:rPr>
              <a:t> </a:t>
            </a:r>
            <a:r>
              <a:rPr lang="en-US" sz="2800" dirty="0">
                <a:latin typeface="Calibri" pitchFamily="34" charset="0"/>
                <a:cs typeface="Calibri" pitchFamily="34" charset="0"/>
              </a:rPr>
              <a:t>se </a:t>
            </a:r>
            <a:r>
              <a:rPr lang="en-US" sz="2800" dirty="0" err="1">
                <a:latin typeface="Calibri" pitchFamily="34" charset="0"/>
                <a:cs typeface="Calibri" pitchFamily="34" charset="0"/>
              </a:rPr>
              <a:t>snimanje</a:t>
            </a:r>
            <a:r>
              <a:rPr lang="en-US" sz="2800" dirty="0">
                <a:latin typeface="Calibri" pitchFamily="34" charset="0"/>
                <a:cs typeface="Calibri" pitchFamily="34" charset="0"/>
              </a:rPr>
              <a:t> u </a:t>
            </a:r>
            <a:r>
              <a:rPr lang="en-US" sz="2800" dirty="0" smtClean="0">
                <a:latin typeface="Calibri" pitchFamily="34" charset="0"/>
                <a:cs typeface="Calibri" pitchFamily="34" charset="0"/>
              </a:rPr>
              <a:t>B </a:t>
            </a:r>
            <a:r>
              <a:rPr lang="en-US" sz="2800" dirty="0" err="1">
                <a:latin typeface="Calibri" pitchFamily="34" charset="0"/>
                <a:cs typeface="Calibri" pitchFamily="34" charset="0"/>
              </a:rPr>
              <a:t>modu</a:t>
            </a:r>
            <a:r>
              <a:rPr lang="en-US" sz="2800" dirty="0">
                <a:latin typeface="Calibri" pitchFamily="34" charset="0"/>
                <a:cs typeface="Calibri" pitchFamily="34" charset="0"/>
              </a:rPr>
              <a:t> </a:t>
            </a:r>
            <a:r>
              <a:rPr lang="en-US" sz="2800" dirty="0" err="1">
                <a:latin typeface="Calibri" pitchFamily="34" charset="0"/>
                <a:cs typeface="Calibri" pitchFamily="34" charset="0"/>
              </a:rPr>
              <a:t>vrši</a:t>
            </a:r>
            <a:r>
              <a:rPr lang="en-US" sz="2800" dirty="0">
                <a:latin typeface="Calibri" pitchFamily="34" charset="0"/>
                <a:cs typeface="Calibri" pitchFamily="34" charset="0"/>
              </a:rPr>
              <a:t> </a:t>
            </a:r>
            <a:r>
              <a:rPr lang="en-US" sz="2800" dirty="0" err="1">
                <a:latin typeface="Calibri" pitchFamily="34" charset="0"/>
                <a:cs typeface="Calibri" pitchFamily="34" charset="0"/>
              </a:rPr>
              <a:t>iz</a:t>
            </a:r>
            <a:r>
              <a:rPr lang="en-US" sz="2800" dirty="0">
                <a:latin typeface="Calibri" pitchFamily="34" charset="0"/>
                <a:cs typeface="Calibri" pitchFamily="34" charset="0"/>
              </a:rPr>
              <a:t> </a:t>
            </a:r>
            <a:r>
              <a:rPr lang="en-US" sz="2800" dirty="0" err="1">
                <a:latin typeface="Calibri" pitchFamily="34" charset="0"/>
                <a:cs typeface="Calibri" pitchFamily="34" charset="0"/>
              </a:rPr>
              <a:t>više</a:t>
            </a:r>
            <a:r>
              <a:rPr lang="en-US" sz="2800" dirty="0">
                <a:latin typeface="Calibri" pitchFamily="34" charset="0"/>
                <a:cs typeface="Calibri" pitchFamily="34" charset="0"/>
              </a:rPr>
              <a:t> </a:t>
            </a:r>
            <a:r>
              <a:rPr lang="en-US" sz="2800" dirty="0" err="1">
                <a:latin typeface="Calibri" pitchFamily="34" charset="0"/>
                <a:cs typeface="Calibri" pitchFamily="34" charset="0"/>
              </a:rPr>
              <a:t>pravaca</a:t>
            </a:r>
            <a:r>
              <a:rPr lang="en-US" sz="2800" dirty="0">
                <a:latin typeface="Calibri" pitchFamily="34" charset="0"/>
                <a:cs typeface="Calibri" pitchFamily="34" charset="0"/>
              </a:rPr>
              <a:t>, </a:t>
            </a:r>
            <a:r>
              <a:rPr lang="en-US" sz="2800" dirty="0" err="1">
                <a:latin typeface="Calibri" pitchFamily="34" charset="0"/>
                <a:cs typeface="Calibri" pitchFamily="34" charset="0"/>
              </a:rPr>
              <a:t>te</a:t>
            </a:r>
            <a:r>
              <a:rPr lang="en-US" sz="2800" dirty="0">
                <a:latin typeface="Calibri" pitchFamily="34" charset="0"/>
                <a:cs typeface="Calibri" pitchFamily="34" charset="0"/>
              </a:rPr>
              <a:t> se </a:t>
            </a:r>
            <a:r>
              <a:rPr lang="en-US" sz="2800" dirty="0" err="1">
                <a:latin typeface="Calibri" pitchFamily="34" charset="0"/>
                <a:cs typeface="Calibri" pitchFamily="34" charset="0"/>
              </a:rPr>
              <a:t>izvrši</a:t>
            </a:r>
            <a:r>
              <a:rPr lang="en-US" sz="2800" dirty="0">
                <a:latin typeface="Calibri" pitchFamily="34" charset="0"/>
                <a:cs typeface="Calibri" pitchFamily="34" charset="0"/>
              </a:rPr>
              <a:t> </a:t>
            </a:r>
            <a:r>
              <a:rPr lang="en-US" sz="2800" dirty="0" err="1">
                <a:latin typeface="Calibri" pitchFamily="34" charset="0"/>
                <a:cs typeface="Calibri" pitchFamily="34" charset="0"/>
              </a:rPr>
              <a:t>kompjuterska</a:t>
            </a:r>
            <a:r>
              <a:rPr lang="en-US" sz="2800" dirty="0">
                <a:latin typeface="Calibri" pitchFamily="34" charset="0"/>
                <a:cs typeface="Calibri" pitchFamily="34" charset="0"/>
              </a:rPr>
              <a:t> </a:t>
            </a:r>
            <a:r>
              <a:rPr lang="en-US" sz="2800" dirty="0" err="1">
                <a:latin typeface="Calibri" pitchFamily="34" charset="0"/>
                <a:cs typeface="Calibri" pitchFamily="34" charset="0"/>
              </a:rPr>
              <a:t>obrada</a:t>
            </a:r>
            <a:r>
              <a:rPr lang="en-US" sz="2800" dirty="0">
                <a:latin typeface="Calibri" pitchFamily="34" charset="0"/>
                <a:cs typeface="Calibri" pitchFamily="34" charset="0"/>
              </a:rPr>
              <a:t> </a:t>
            </a:r>
            <a:r>
              <a:rPr lang="en-US" sz="2800" dirty="0" err="1">
                <a:latin typeface="Calibri" pitchFamily="34" charset="0"/>
                <a:cs typeface="Calibri" pitchFamily="34" charset="0"/>
              </a:rPr>
              <a:t>tako</a:t>
            </a:r>
            <a:r>
              <a:rPr lang="en-US" sz="2800" dirty="0">
                <a:latin typeface="Calibri" pitchFamily="34" charset="0"/>
                <a:cs typeface="Calibri" pitchFamily="34" charset="0"/>
              </a:rPr>
              <a:t> </a:t>
            </a:r>
            <a:r>
              <a:rPr lang="en-US" sz="2800" dirty="0" err="1">
                <a:latin typeface="Calibri" pitchFamily="34" charset="0"/>
                <a:cs typeface="Calibri" pitchFamily="34" charset="0"/>
              </a:rPr>
              <a:t>dobijenih</a:t>
            </a:r>
            <a:r>
              <a:rPr lang="en-US" sz="2800" dirty="0">
                <a:latin typeface="Calibri" pitchFamily="34" charset="0"/>
                <a:cs typeface="Calibri" pitchFamily="34" charset="0"/>
              </a:rPr>
              <a:t> </a:t>
            </a:r>
            <a:r>
              <a:rPr lang="en-US" sz="2800" dirty="0" err="1">
                <a:latin typeface="Calibri" pitchFamily="34" charset="0"/>
                <a:cs typeface="Calibri" pitchFamily="34" charset="0"/>
              </a:rPr>
              <a:t>informacija</a:t>
            </a:r>
            <a:r>
              <a:rPr lang="en-US" sz="2800" dirty="0">
                <a:latin typeface="Calibri" pitchFamily="34" charset="0"/>
                <a:cs typeface="Calibri" pitchFamily="34" charset="0"/>
              </a:rPr>
              <a:t> (</a:t>
            </a:r>
            <a:r>
              <a:rPr lang="en-US" sz="2800" dirty="0" err="1">
                <a:latin typeface="Calibri" pitchFamily="34" charset="0"/>
                <a:cs typeface="Calibri" pitchFamily="34" charset="0"/>
              </a:rPr>
              <a:t>analiza</a:t>
            </a:r>
            <a:r>
              <a:rPr lang="en-US" sz="2800" dirty="0">
                <a:latin typeface="Calibri" pitchFamily="34" charset="0"/>
                <a:cs typeface="Calibri" pitchFamily="34" charset="0"/>
              </a:rPr>
              <a:t> </a:t>
            </a:r>
            <a:r>
              <a:rPr lang="en-US" sz="2800" dirty="0" err="1">
                <a:latin typeface="Calibri" pitchFamily="34" charset="0"/>
                <a:cs typeface="Calibri" pitchFamily="34" charset="0"/>
              </a:rPr>
              <a:t>inteziteta</a:t>
            </a:r>
            <a:r>
              <a:rPr lang="en-US" sz="2800" dirty="0">
                <a:latin typeface="Calibri" pitchFamily="34" charset="0"/>
                <a:cs typeface="Calibri" pitchFamily="34" charset="0"/>
              </a:rPr>
              <a:t> </a:t>
            </a:r>
            <a:r>
              <a:rPr lang="en-US" sz="2800" dirty="0" err="1">
                <a:latin typeface="Calibri" pitchFamily="34" charset="0"/>
                <a:cs typeface="Calibri" pitchFamily="34" charset="0"/>
              </a:rPr>
              <a:t>signala</a:t>
            </a:r>
            <a:r>
              <a:rPr lang="en-US" sz="2800" dirty="0">
                <a:latin typeface="Calibri" pitchFamily="34" charset="0"/>
                <a:cs typeface="Calibri" pitchFamily="34" charset="0"/>
              </a:rPr>
              <a:t> u </a:t>
            </a:r>
            <a:r>
              <a:rPr lang="en-US" sz="2800" dirty="0" err="1">
                <a:latin typeface="Calibri" pitchFamily="34" charset="0"/>
                <a:cs typeface="Calibri" pitchFamily="34" charset="0"/>
              </a:rPr>
              <a:t>sivoj</a:t>
            </a:r>
            <a:r>
              <a:rPr lang="en-US" sz="2800" dirty="0">
                <a:latin typeface="Calibri" pitchFamily="34" charset="0"/>
                <a:cs typeface="Calibri" pitchFamily="34" charset="0"/>
              </a:rPr>
              <a:t> </a:t>
            </a:r>
            <a:r>
              <a:rPr lang="en-US" sz="2800" dirty="0" err="1">
                <a:latin typeface="Calibri" pitchFamily="34" charset="0"/>
                <a:cs typeface="Calibri" pitchFamily="34" charset="0"/>
              </a:rPr>
              <a:t>skali</a:t>
            </a:r>
            <a:r>
              <a:rPr lang="en-US" sz="2800" dirty="0">
                <a:latin typeface="Calibri" pitchFamily="34" charset="0"/>
                <a:cs typeface="Calibri" pitchFamily="34" charset="0"/>
              </a:rPr>
              <a:t>) i </a:t>
            </a:r>
            <a:r>
              <a:rPr lang="en-US" sz="2800" dirty="0" err="1">
                <a:latin typeface="Calibri" pitchFamily="34" charset="0"/>
                <a:cs typeface="Calibri" pitchFamily="34" charset="0"/>
              </a:rPr>
              <a:t>registracija</a:t>
            </a:r>
            <a:r>
              <a:rPr lang="en-US" sz="2800" dirty="0">
                <a:latin typeface="Calibri" pitchFamily="34" charset="0"/>
                <a:cs typeface="Calibri" pitchFamily="34" charset="0"/>
              </a:rPr>
              <a:t> </a:t>
            </a:r>
            <a:r>
              <a:rPr lang="en-US" sz="2800" dirty="0" err="1">
                <a:latin typeface="Calibri" pitchFamily="34" charset="0"/>
                <a:cs typeface="Calibri" pitchFamily="34" charset="0"/>
              </a:rPr>
              <a:t>datih</a:t>
            </a:r>
            <a:r>
              <a:rPr lang="en-US" sz="2800" dirty="0">
                <a:latin typeface="Calibri" pitchFamily="34" charset="0"/>
                <a:cs typeface="Calibri" pitchFamily="34" charset="0"/>
              </a:rPr>
              <a:t> </a:t>
            </a:r>
            <a:r>
              <a:rPr lang="en-US" sz="2800" dirty="0" err="1">
                <a:latin typeface="Calibri" pitchFamily="34" charset="0"/>
                <a:cs typeface="Calibri" pitchFamily="34" charset="0"/>
              </a:rPr>
              <a:t>položaja</a:t>
            </a:r>
            <a:r>
              <a:rPr lang="en-US" sz="2800" dirty="0">
                <a:latin typeface="Calibri" pitchFamily="34" charset="0"/>
                <a:cs typeface="Calibri" pitchFamily="34" charset="0"/>
              </a:rPr>
              <a:t> </a:t>
            </a:r>
            <a:r>
              <a:rPr lang="en-US" sz="2800" dirty="0" err="1">
                <a:latin typeface="Calibri" pitchFamily="34" charset="0"/>
                <a:cs typeface="Calibri" pitchFamily="34" charset="0"/>
              </a:rPr>
              <a:t>ultrazvučne</a:t>
            </a:r>
            <a:r>
              <a:rPr lang="en-US" sz="2800" dirty="0">
                <a:latin typeface="Calibri" pitchFamily="34" charset="0"/>
                <a:cs typeface="Calibri" pitchFamily="34" charset="0"/>
              </a:rPr>
              <a:t> </a:t>
            </a:r>
            <a:r>
              <a:rPr lang="en-US" sz="2800" dirty="0" err="1">
                <a:latin typeface="Calibri" pitchFamily="34" charset="0"/>
                <a:cs typeface="Calibri" pitchFamily="34" charset="0"/>
              </a:rPr>
              <a:t>sonde</a:t>
            </a:r>
            <a:r>
              <a:rPr lang="en-US" sz="2800" dirty="0">
                <a:latin typeface="Calibri" pitchFamily="34" charset="0"/>
                <a:cs typeface="Calibri" pitchFamily="34" charset="0"/>
              </a:rPr>
              <a:t>, </a:t>
            </a:r>
            <a:r>
              <a:rPr lang="en-US" sz="2800" dirty="0" err="1">
                <a:latin typeface="Calibri" pitchFamily="34" charset="0"/>
                <a:cs typeface="Calibri" pitchFamily="34" charset="0"/>
              </a:rPr>
              <a:t>dobija</a:t>
            </a:r>
            <a:r>
              <a:rPr lang="en-US" sz="2800" dirty="0">
                <a:latin typeface="Calibri" pitchFamily="34" charset="0"/>
                <a:cs typeface="Calibri" pitchFamily="34" charset="0"/>
              </a:rPr>
              <a:t> se </a:t>
            </a:r>
            <a:r>
              <a:rPr lang="en-US" sz="2800" dirty="0" err="1">
                <a:latin typeface="Calibri" pitchFamily="34" charset="0"/>
                <a:cs typeface="Calibri" pitchFamily="34" charset="0"/>
              </a:rPr>
              <a:t>slika</a:t>
            </a:r>
            <a:r>
              <a:rPr lang="en-US" sz="2800" dirty="0">
                <a:latin typeface="Calibri" pitchFamily="34" charset="0"/>
                <a:cs typeface="Calibri" pitchFamily="34" charset="0"/>
              </a:rPr>
              <a:t> – </a:t>
            </a:r>
            <a:r>
              <a:rPr lang="en-US" sz="2800" dirty="0" err="1">
                <a:latin typeface="Calibri" pitchFamily="34" charset="0"/>
                <a:cs typeface="Calibri" pitchFamily="34" charset="0"/>
              </a:rPr>
              <a:t>ehotomogram</a:t>
            </a:r>
            <a:r>
              <a:rPr lang="en-US" sz="2800" dirty="0">
                <a:latin typeface="Calibri" pitchFamily="34" charset="0"/>
                <a:cs typeface="Calibri" pitchFamily="34" charset="0"/>
              </a:rPr>
              <a:t> </a:t>
            </a:r>
            <a:endParaRPr lang="sr-Latn-RS" sz="2800" dirty="0">
              <a:latin typeface="Calibri" pitchFamily="34" charset="0"/>
              <a:cs typeface="Calibri" pitchFamily="34" charset="0"/>
            </a:endParaRPr>
          </a:p>
        </p:txBody>
      </p:sp>
    </p:spTree>
    <p:extLst>
      <p:ext uri="{BB962C8B-B14F-4D97-AF65-F5344CB8AC3E}">
        <p14:creationId xmlns:p14="http://schemas.microsoft.com/office/powerpoint/2010/main" val="195053078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52600" y="1676400"/>
            <a:ext cx="6177358" cy="3962400"/>
          </a:xfrm>
        </p:spPr>
      </p:pic>
    </p:spTree>
    <p:extLst>
      <p:ext uri="{BB962C8B-B14F-4D97-AF65-F5344CB8AC3E}">
        <p14:creationId xmlns:p14="http://schemas.microsoft.com/office/powerpoint/2010/main" val="97140037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43000" y="990600"/>
            <a:ext cx="7498080" cy="4800600"/>
          </a:xfrm>
        </p:spPr>
        <p:txBody>
          <a:bodyPr>
            <a:noAutofit/>
          </a:bodyPr>
          <a:lstStyle/>
          <a:p>
            <a:r>
              <a:rPr lang="en-US" sz="2400" dirty="0">
                <a:latin typeface="Calibri" pitchFamily="34" charset="0"/>
                <a:cs typeface="Calibri" pitchFamily="34" charset="0"/>
              </a:rPr>
              <a:t>On </a:t>
            </a:r>
            <a:r>
              <a:rPr lang="en-US" sz="2400" dirty="0" err="1">
                <a:latin typeface="Calibri" pitchFamily="34" charset="0"/>
                <a:cs typeface="Calibri" pitchFamily="34" charset="0"/>
              </a:rPr>
              <a:t>prema</a:t>
            </a:r>
            <a:r>
              <a:rPr lang="en-US" sz="2400" dirty="0">
                <a:latin typeface="Calibri" pitchFamily="34" charset="0"/>
                <a:cs typeface="Calibri" pitchFamily="34" charset="0"/>
              </a:rPr>
              <a:t> </a:t>
            </a:r>
            <a:r>
              <a:rPr lang="en-US" sz="2400" dirty="0" err="1">
                <a:latin typeface="Calibri" pitchFamily="34" charset="0"/>
                <a:cs typeface="Calibri" pitchFamily="34" charset="0"/>
              </a:rPr>
              <a:t>objektu</a:t>
            </a:r>
            <a:r>
              <a:rPr lang="en-US" sz="2400" dirty="0">
                <a:latin typeface="Calibri" pitchFamily="34" charset="0"/>
                <a:cs typeface="Calibri" pitchFamily="34" charset="0"/>
              </a:rPr>
              <a:t> </a:t>
            </a:r>
            <a:r>
              <a:rPr lang="en-US" sz="2400" dirty="0" err="1">
                <a:latin typeface="Calibri" pitchFamily="34" charset="0"/>
                <a:cs typeface="Calibri" pitchFamily="34" charset="0"/>
              </a:rPr>
              <a:t>omogućava</a:t>
            </a:r>
            <a:r>
              <a:rPr lang="en-US" sz="2400" dirty="0">
                <a:latin typeface="Calibri" pitchFamily="34" charset="0"/>
                <a:cs typeface="Calibri" pitchFamily="34" charset="0"/>
              </a:rPr>
              <a:t> i </a:t>
            </a:r>
            <a:r>
              <a:rPr lang="en-US" sz="2400" dirty="0" err="1">
                <a:latin typeface="Calibri" pitchFamily="34" charset="0"/>
                <a:cs typeface="Calibri" pitchFamily="34" charset="0"/>
              </a:rPr>
              <a:t>razlikovanje</a:t>
            </a:r>
            <a:r>
              <a:rPr lang="en-US" sz="2400" dirty="0">
                <a:latin typeface="Calibri" pitchFamily="34" charset="0"/>
                <a:cs typeface="Calibri" pitchFamily="34" charset="0"/>
              </a:rPr>
              <a:t> </a:t>
            </a:r>
            <a:r>
              <a:rPr lang="en-US" sz="2400" dirty="0" err="1">
                <a:latin typeface="Calibri" pitchFamily="34" charset="0"/>
                <a:cs typeface="Calibri" pitchFamily="34" charset="0"/>
              </a:rPr>
              <a:t>vrste</a:t>
            </a:r>
            <a:r>
              <a:rPr lang="en-US" sz="2400" dirty="0">
                <a:latin typeface="Calibri" pitchFamily="34" charset="0"/>
                <a:cs typeface="Calibri" pitchFamily="34" charset="0"/>
              </a:rPr>
              <a:t> </a:t>
            </a:r>
            <a:r>
              <a:rPr lang="en-US" sz="2400" dirty="0" err="1" smtClean="0">
                <a:latin typeface="Calibri" pitchFamily="34" charset="0"/>
                <a:cs typeface="Calibri" pitchFamily="34" charset="0"/>
              </a:rPr>
              <a:t>tkiva</a:t>
            </a:r>
            <a:r>
              <a:rPr lang="en-US" sz="2400" dirty="0" smtClean="0">
                <a:latin typeface="Calibri" pitchFamily="34" charset="0"/>
                <a:cs typeface="Calibri" pitchFamily="34" charset="0"/>
              </a:rPr>
              <a:t>/</a:t>
            </a:r>
            <a:r>
              <a:rPr lang="en-US" sz="2400" dirty="0" err="1" smtClean="0">
                <a:latin typeface="Calibri" pitchFamily="34" charset="0"/>
                <a:cs typeface="Calibri" pitchFamily="34" charset="0"/>
              </a:rPr>
              <a:t>organa</a:t>
            </a:r>
            <a:r>
              <a:rPr lang="en-US" sz="2400" dirty="0" smtClean="0">
                <a:latin typeface="Calibri" pitchFamily="34" charset="0"/>
                <a:cs typeface="Calibri" pitchFamily="34" charset="0"/>
              </a:rPr>
              <a:t>. </a:t>
            </a:r>
            <a:endParaRPr lang="sr-Latn-RS" sz="2400" dirty="0" smtClean="0">
              <a:latin typeface="Calibri" pitchFamily="34" charset="0"/>
              <a:cs typeface="Calibri" pitchFamily="34" charset="0"/>
            </a:endParaRPr>
          </a:p>
          <a:p>
            <a:r>
              <a:rPr lang="en-US" sz="2400" dirty="0" err="1" smtClean="0">
                <a:latin typeface="Calibri" pitchFamily="34" charset="0"/>
                <a:cs typeface="Calibri" pitchFamily="34" charset="0"/>
              </a:rPr>
              <a:t>Reflektovani</a:t>
            </a:r>
            <a:r>
              <a:rPr lang="en-US" sz="2400" dirty="0" smtClean="0">
                <a:latin typeface="Calibri" pitchFamily="34" charset="0"/>
                <a:cs typeface="Calibri" pitchFamily="34" charset="0"/>
              </a:rPr>
              <a:t> </a:t>
            </a:r>
            <a:r>
              <a:rPr lang="en-US" sz="2400" dirty="0" err="1">
                <a:latin typeface="Calibri" pitchFamily="34" charset="0"/>
                <a:cs typeface="Calibri" pitchFamily="34" charset="0"/>
              </a:rPr>
              <a:t>eho</a:t>
            </a:r>
            <a:r>
              <a:rPr lang="en-US" sz="2400" dirty="0">
                <a:latin typeface="Calibri" pitchFamily="34" charset="0"/>
                <a:cs typeface="Calibri" pitchFamily="34" charset="0"/>
              </a:rPr>
              <a:t> se </a:t>
            </a:r>
            <a:r>
              <a:rPr lang="en-US" sz="2400" dirty="0" err="1">
                <a:latin typeface="Calibri" pitchFamily="34" charset="0"/>
                <a:cs typeface="Calibri" pitchFamily="34" charset="0"/>
              </a:rPr>
              <a:t>prikazuje</a:t>
            </a:r>
            <a:r>
              <a:rPr lang="en-US" sz="2400" dirty="0">
                <a:latin typeface="Calibri" pitchFamily="34" charset="0"/>
                <a:cs typeface="Calibri" pitchFamily="34" charset="0"/>
              </a:rPr>
              <a:t> u </a:t>
            </a:r>
            <a:r>
              <a:rPr lang="en-US" sz="2400" dirty="0" err="1">
                <a:latin typeface="Calibri" pitchFamily="34" charset="0"/>
                <a:cs typeface="Calibri" pitchFamily="34" charset="0"/>
              </a:rPr>
              <a:t>vidu</a:t>
            </a:r>
            <a:r>
              <a:rPr lang="en-US" sz="2400" dirty="0">
                <a:latin typeface="Calibri" pitchFamily="34" charset="0"/>
                <a:cs typeface="Calibri" pitchFamily="34" charset="0"/>
              </a:rPr>
              <a:t> </a:t>
            </a:r>
            <a:r>
              <a:rPr lang="en-US" sz="2400" dirty="0" err="1">
                <a:latin typeface="Calibri" pitchFamily="34" charset="0"/>
                <a:cs typeface="Calibri" pitchFamily="34" charset="0"/>
              </a:rPr>
              <a:t>svetlih</a:t>
            </a:r>
            <a:r>
              <a:rPr lang="en-US" sz="2400" dirty="0">
                <a:latin typeface="Calibri" pitchFamily="34" charset="0"/>
                <a:cs typeface="Calibri" pitchFamily="34" charset="0"/>
              </a:rPr>
              <a:t> </a:t>
            </a:r>
            <a:r>
              <a:rPr lang="en-US" sz="2400" dirty="0" err="1">
                <a:latin typeface="Calibri" pitchFamily="34" charset="0"/>
                <a:cs typeface="Calibri" pitchFamily="34" charset="0"/>
              </a:rPr>
              <a:t>tačaka</a:t>
            </a:r>
            <a:r>
              <a:rPr lang="en-US" sz="2400" dirty="0">
                <a:latin typeface="Calibri" pitchFamily="34" charset="0"/>
                <a:cs typeface="Calibri" pitchFamily="34" charset="0"/>
              </a:rPr>
              <a:t>, </a:t>
            </a:r>
            <a:r>
              <a:rPr lang="en-US" sz="2400" dirty="0" err="1">
                <a:latin typeface="Calibri" pitchFamily="34" charset="0"/>
                <a:cs typeface="Calibri" pitchFamily="34" charset="0"/>
              </a:rPr>
              <a:t>čiji</a:t>
            </a:r>
            <a:r>
              <a:rPr lang="en-US" sz="2400" dirty="0">
                <a:latin typeface="Calibri" pitchFamily="34" charset="0"/>
                <a:cs typeface="Calibri" pitchFamily="34" charset="0"/>
              </a:rPr>
              <a:t> </a:t>
            </a:r>
            <a:r>
              <a:rPr lang="en-US" sz="2400" dirty="0" err="1">
                <a:latin typeface="Calibri" pitchFamily="34" charset="0"/>
                <a:cs typeface="Calibri" pitchFamily="34" charset="0"/>
              </a:rPr>
              <a:t>položaj</a:t>
            </a:r>
            <a:r>
              <a:rPr lang="en-US" sz="2400" dirty="0">
                <a:latin typeface="Calibri" pitchFamily="34" charset="0"/>
                <a:cs typeface="Calibri" pitchFamily="34" charset="0"/>
              </a:rPr>
              <a:t> </a:t>
            </a:r>
            <a:r>
              <a:rPr lang="en-US" sz="2400" dirty="0" err="1">
                <a:latin typeface="Calibri" pitchFamily="34" charset="0"/>
                <a:cs typeface="Calibri" pitchFamily="34" charset="0"/>
              </a:rPr>
              <a:t>na</a:t>
            </a:r>
            <a:r>
              <a:rPr lang="en-US" sz="2400" dirty="0">
                <a:latin typeface="Calibri" pitchFamily="34" charset="0"/>
                <a:cs typeface="Calibri" pitchFamily="34" charset="0"/>
              </a:rPr>
              <a:t> </a:t>
            </a:r>
            <a:r>
              <a:rPr lang="en-US" sz="2400" dirty="0" err="1">
                <a:latin typeface="Calibri" pitchFamily="34" charset="0"/>
                <a:cs typeface="Calibri" pitchFamily="34" charset="0"/>
              </a:rPr>
              <a:t>monitoru</a:t>
            </a:r>
            <a:r>
              <a:rPr lang="en-US" sz="2400" dirty="0">
                <a:latin typeface="Calibri" pitchFamily="34" charset="0"/>
                <a:cs typeface="Calibri" pitchFamily="34" charset="0"/>
              </a:rPr>
              <a:t> </a:t>
            </a:r>
            <a:r>
              <a:rPr lang="en-US" sz="2400" dirty="0" err="1">
                <a:latin typeface="Calibri" pitchFamily="34" charset="0"/>
                <a:cs typeface="Calibri" pitchFamily="34" charset="0"/>
              </a:rPr>
              <a:t>odgovara</a:t>
            </a:r>
            <a:r>
              <a:rPr lang="en-US" sz="2400" dirty="0">
                <a:latin typeface="Calibri" pitchFamily="34" charset="0"/>
                <a:cs typeface="Calibri" pitchFamily="34" charset="0"/>
              </a:rPr>
              <a:t> </a:t>
            </a:r>
            <a:r>
              <a:rPr lang="en-US" sz="2400" dirty="0" err="1">
                <a:latin typeface="Calibri" pitchFamily="34" charset="0"/>
                <a:cs typeface="Calibri" pitchFamily="34" charset="0"/>
              </a:rPr>
              <a:t>položajima</a:t>
            </a:r>
            <a:r>
              <a:rPr lang="en-US" sz="2400" dirty="0">
                <a:latin typeface="Calibri" pitchFamily="34" charset="0"/>
                <a:cs typeface="Calibri" pitchFamily="34" charset="0"/>
              </a:rPr>
              <a:t> </a:t>
            </a:r>
            <a:r>
              <a:rPr lang="en-US" sz="2400" dirty="0" err="1">
                <a:latin typeface="Calibri" pitchFamily="34" charset="0"/>
                <a:cs typeface="Calibri" pitchFamily="34" charset="0"/>
              </a:rPr>
              <a:t>odgovarajućih</a:t>
            </a:r>
            <a:r>
              <a:rPr lang="en-US" sz="2400" dirty="0">
                <a:latin typeface="Calibri" pitchFamily="34" charset="0"/>
                <a:cs typeface="Calibri" pitchFamily="34" charset="0"/>
              </a:rPr>
              <a:t> </a:t>
            </a:r>
            <a:r>
              <a:rPr lang="en-US" sz="2400" dirty="0" err="1">
                <a:latin typeface="Calibri" pitchFamily="34" charset="0"/>
                <a:cs typeface="Calibri" pitchFamily="34" charset="0"/>
              </a:rPr>
              <a:t>reflektora</a:t>
            </a:r>
            <a:r>
              <a:rPr lang="en-US" sz="2400" dirty="0">
                <a:latin typeface="Calibri" pitchFamily="34" charset="0"/>
                <a:cs typeface="Calibri" pitchFamily="34" charset="0"/>
              </a:rPr>
              <a:t>, a </a:t>
            </a:r>
            <a:r>
              <a:rPr lang="en-US" sz="2400" dirty="0" err="1">
                <a:latin typeface="Calibri" pitchFamily="34" charset="0"/>
                <a:cs typeface="Calibri" pitchFamily="34" charset="0"/>
              </a:rPr>
              <a:t>veličina</a:t>
            </a:r>
            <a:r>
              <a:rPr lang="en-US" sz="2400" dirty="0">
                <a:latin typeface="Calibri" pitchFamily="34" charset="0"/>
                <a:cs typeface="Calibri" pitchFamily="34" charset="0"/>
              </a:rPr>
              <a:t> i </a:t>
            </a:r>
            <a:r>
              <a:rPr lang="en-US" sz="2400" dirty="0" err="1">
                <a:latin typeface="Calibri" pitchFamily="34" charset="0"/>
                <a:cs typeface="Calibri" pitchFamily="34" charset="0"/>
              </a:rPr>
              <a:t>svetlina</a:t>
            </a:r>
            <a:r>
              <a:rPr lang="en-US" sz="2400" dirty="0">
                <a:latin typeface="Calibri" pitchFamily="34" charset="0"/>
                <a:cs typeface="Calibri" pitchFamily="34" charset="0"/>
              </a:rPr>
              <a:t> </a:t>
            </a:r>
            <a:r>
              <a:rPr lang="en-US" sz="2400" dirty="0" err="1">
                <a:latin typeface="Calibri" pitchFamily="34" charset="0"/>
                <a:cs typeface="Calibri" pitchFamily="34" charset="0"/>
              </a:rPr>
              <a:t>jačini</a:t>
            </a:r>
            <a:r>
              <a:rPr lang="en-US" sz="2400" dirty="0">
                <a:latin typeface="Calibri" pitchFamily="34" charset="0"/>
                <a:cs typeface="Calibri" pitchFamily="34" charset="0"/>
              </a:rPr>
              <a:t> </a:t>
            </a:r>
            <a:r>
              <a:rPr lang="en-US" sz="2400" dirty="0" err="1">
                <a:latin typeface="Calibri" pitchFamily="34" charset="0"/>
                <a:cs typeface="Calibri" pitchFamily="34" charset="0"/>
              </a:rPr>
              <a:t>objekta</a:t>
            </a:r>
            <a:r>
              <a:rPr lang="en-US" sz="2400" dirty="0">
                <a:latin typeface="Calibri" pitchFamily="34" charset="0"/>
                <a:cs typeface="Calibri" pitchFamily="34" charset="0"/>
              </a:rPr>
              <a:t>. </a:t>
            </a:r>
            <a:endParaRPr lang="sr-Latn-RS" sz="2400" dirty="0" smtClean="0">
              <a:latin typeface="Calibri" pitchFamily="34" charset="0"/>
              <a:cs typeface="Calibri" pitchFamily="34" charset="0"/>
            </a:endParaRPr>
          </a:p>
          <a:p>
            <a:r>
              <a:rPr lang="en-US" sz="2400" dirty="0" err="1" smtClean="0">
                <a:latin typeface="Calibri" pitchFamily="34" charset="0"/>
                <a:cs typeface="Calibri" pitchFamily="34" charset="0"/>
              </a:rPr>
              <a:t>Ultrazvučna</a:t>
            </a:r>
            <a:r>
              <a:rPr lang="en-US" sz="2400" dirty="0" smtClean="0">
                <a:latin typeface="Calibri" pitchFamily="34" charset="0"/>
                <a:cs typeface="Calibri" pitchFamily="34" charset="0"/>
              </a:rPr>
              <a:t> </a:t>
            </a:r>
            <a:r>
              <a:rPr lang="en-US" sz="2400" dirty="0" err="1">
                <a:latin typeface="Calibri" pitchFamily="34" charset="0"/>
                <a:cs typeface="Calibri" pitchFamily="34" charset="0"/>
              </a:rPr>
              <a:t>slika</a:t>
            </a:r>
            <a:r>
              <a:rPr lang="en-US" sz="2400" dirty="0">
                <a:latin typeface="Calibri" pitchFamily="34" charset="0"/>
                <a:cs typeface="Calibri" pitchFamily="34" charset="0"/>
              </a:rPr>
              <a:t> </a:t>
            </a:r>
            <a:r>
              <a:rPr lang="en-US" sz="2400" dirty="0" err="1">
                <a:latin typeface="Calibri" pitchFamily="34" charset="0"/>
                <a:cs typeface="Calibri" pitchFamily="34" charset="0"/>
              </a:rPr>
              <a:t>predstavlja</a:t>
            </a:r>
            <a:r>
              <a:rPr lang="en-US" sz="2400" dirty="0">
                <a:latin typeface="Calibri" pitchFamily="34" charset="0"/>
                <a:cs typeface="Calibri" pitchFamily="34" charset="0"/>
              </a:rPr>
              <a:t> </a:t>
            </a:r>
            <a:r>
              <a:rPr lang="en-US" sz="2400" dirty="0" err="1">
                <a:latin typeface="Calibri" pitchFamily="34" charset="0"/>
                <a:cs typeface="Calibri" pitchFamily="34" charset="0"/>
              </a:rPr>
              <a:t>prikaz</a:t>
            </a:r>
            <a:r>
              <a:rPr lang="en-US" sz="2400" dirty="0">
                <a:latin typeface="Calibri" pitchFamily="34" charset="0"/>
                <a:cs typeface="Calibri" pitchFamily="34" charset="0"/>
              </a:rPr>
              <a:t> </a:t>
            </a:r>
            <a:r>
              <a:rPr lang="en-US" sz="2400" dirty="0" err="1">
                <a:latin typeface="Calibri" pitchFamily="34" charset="0"/>
                <a:cs typeface="Calibri" pitchFamily="34" charset="0"/>
              </a:rPr>
              <a:t>unutrašnjih</a:t>
            </a:r>
            <a:r>
              <a:rPr lang="en-US" sz="2400" dirty="0">
                <a:latin typeface="Calibri" pitchFamily="34" charset="0"/>
                <a:cs typeface="Calibri" pitchFamily="34" charset="0"/>
              </a:rPr>
              <a:t> </a:t>
            </a:r>
            <a:r>
              <a:rPr lang="en-US" sz="2400" dirty="0" err="1">
                <a:latin typeface="Calibri" pitchFamily="34" charset="0"/>
                <a:cs typeface="Calibri" pitchFamily="34" charset="0"/>
              </a:rPr>
              <a:t>organa</a:t>
            </a:r>
            <a:r>
              <a:rPr lang="en-US" sz="2400" dirty="0">
                <a:latin typeface="Calibri" pitchFamily="34" charset="0"/>
                <a:cs typeface="Calibri" pitchFamily="34" charset="0"/>
              </a:rPr>
              <a:t> </a:t>
            </a:r>
            <a:r>
              <a:rPr lang="en-US" sz="2400" dirty="0" err="1">
                <a:latin typeface="Calibri" pitchFamily="34" charset="0"/>
                <a:cs typeface="Calibri" pitchFamily="34" charset="0"/>
              </a:rPr>
              <a:t>na</a:t>
            </a:r>
            <a:r>
              <a:rPr lang="en-US" sz="2400" dirty="0">
                <a:latin typeface="Calibri" pitchFamily="34" charset="0"/>
                <a:cs typeface="Calibri" pitchFamily="34" charset="0"/>
              </a:rPr>
              <a:t> </a:t>
            </a:r>
            <a:r>
              <a:rPr lang="en-US" sz="2400" dirty="0" err="1">
                <a:latin typeface="Calibri" pitchFamily="34" charset="0"/>
                <a:cs typeface="Calibri" pitchFamily="34" charset="0"/>
              </a:rPr>
              <a:t>osnovu</a:t>
            </a:r>
            <a:r>
              <a:rPr lang="en-US" sz="2400" dirty="0">
                <a:latin typeface="Calibri" pitchFamily="34" charset="0"/>
                <a:cs typeface="Calibri" pitchFamily="34" charset="0"/>
              </a:rPr>
              <a:t> </a:t>
            </a:r>
            <a:r>
              <a:rPr lang="en-US" sz="2400" dirty="0" err="1">
                <a:latin typeface="Calibri" pitchFamily="34" charset="0"/>
                <a:cs typeface="Calibri" pitchFamily="34" charset="0"/>
              </a:rPr>
              <a:t>rekonstrukcije</a:t>
            </a:r>
            <a:r>
              <a:rPr lang="en-US" sz="2400" dirty="0">
                <a:latin typeface="Calibri" pitchFamily="34" charset="0"/>
                <a:cs typeface="Calibri" pitchFamily="34" charset="0"/>
              </a:rPr>
              <a:t> </a:t>
            </a:r>
            <a:r>
              <a:rPr lang="en-US" sz="2400" dirty="0" err="1">
                <a:latin typeface="Calibri" pitchFamily="34" charset="0"/>
                <a:cs typeface="Calibri" pitchFamily="34" charset="0"/>
              </a:rPr>
              <a:t>tačka</a:t>
            </a:r>
            <a:r>
              <a:rPr lang="en-US" sz="2400" dirty="0">
                <a:latin typeface="Calibri" pitchFamily="34" charset="0"/>
                <a:cs typeface="Calibri" pitchFamily="34" charset="0"/>
              </a:rPr>
              <a:t> </a:t>
            </a:r>
            <a:r>
              <a:rPr lang="en-US" sz="2400" dirty="0" err="1">
                <a:latin typeface="Calibri" pitchFamily="34" charset="0"/>
                <a:cs typeface="Calibri" pitchFamily="34" charset="0"/>
              </a:rPr>
              <a:t>po</a:t>
            </a:r>
            <a:r>
              <a:rPr lang="en-US" sz="2400" dirty="0">
                <a:latin typeface="Calibri" pitchFamily="34" charset="0"/>
                <a:cs typeface="Calibri" pitchFamily="34" charset="0"/>
              </a:rPr>
              <a:t> </a:t>
            </a:r>
            <a:r>
              <a:rPr lang="en-US" sz="2400" dirty="0" err="1">
                <a:latin typeface="Calibri" pitchFamily="34" charset="0"/>
                <a:cs typeface="Calibri" pitchFamily="34" charset="0"/>
              </a:rPr>
              <a:t>tačka</a:t>
            </a:r>
            <a:r>
              <a:rPr lang="en-US" sz="2400" dirty="0">
                <a:latin typeface="Calibri" pitchFamily="34" charset="0"/>
                <a:cs typeface="Calibri" pitchFamily="34" charset="0"/>
              </a:rPr>
              <a:t>. </a:t>
            </a:r>
            <a:endParaRPr lang="sr-Latn-RS" sz="2400" dirty="0" smtClean="0">
              <a:latin typeface="Calibri" pitchFamily="34" charset="0"/>
              <a:cs typeface="Calibri" pitchFamily="34" charset="0"/>
            </a:endParaRPr>
          </a:p>
          <a:p>
            <a:r>
              <a:rPr lang="en-US" sz="2400" b="1" i="1" dirty="0" err="1" smtClean="0">
                <a:latin typeface="Calibri" pitchFamily="34" charset="0"/>
                <a:cs typeface="Calibri" pitchFamily="34" charset="0"/>
              </a:rPr>
              <a:t>Ehogenost</a:t>
            </a:r>
            <a:r>
              <a:rPr lang="en-US" sz="2400" dirty="0" smtClean="0">
                <a:latin typeface="Calibri" pitchFamily="34" charset="0"/>
                <a:cs typeface="Calibri" pitchFamily="34" charset="0"/>
              </a:rPr>
              <a:t> </a:t>
            </a:r>
            <a:r>
              <a:rPr lang="en-US" sz="2400" dirty="0">
                <a:latin typeface="Calibri" pitchFamily="34" charset="0"/>
                <a:cs typeface="Calibri" pitchFamily="34" charset="0"/>
              </a:rPr>
              <a:t>je </a:t>
            </a:r>
            <a:r>
              <a:rPr lang="en-US" sz="2400" dirty="0" err="1">
                <a:latin typeface="Calibri" pitchFamily="34" charset="0"/>
                <a:cs typeface="Calibri" pitchFamily="34" charset="0"/>
              </a:rPr>
              <a:t>sposobnost</a:t>
            </a:r>
            <a:r>
              <a:rPr lang="en-US" sz="2400" dirty="0">
                <a:latin typeface="Calibri" pitchFamily="34" charset="0"/>
                <a:cs typeface="Calibri" pitchFamily="34" charset="0"/>
              </a:rPr>
              <a:t> </a:t>
            </a:r>
            <a:r>
              <a:rPr lang="en-US" sz="2400" dirty="0" err="1">
                <a:latin typeface="Calibri" pitchFamily="34" charset="0"/>
                <a:cs typeface="Calibri" pitchFamily="34" charset="0"/>
              </a:rPr>
              <a:t>neke</a:t>
            </a:r>
            <a:r>
              <a:rPr lang="en-US" sz="2400" dirty="0">
                <a:latin typeface="Calibri" pitchFamily="34" charset="0"/>
                <a:cs typeface="Calibri" pitchFamily="34" charset="0"/>
              </a:rPr>
              <a:t> </a:t>
            </a:r>
            <a:r>
              <a:rPr lang="en-US" sz="2400" dirty="0" err="1">
                <a:latin typeface="Calibri" pitchFamily="34" charset="0"/>
                <a:cs typeface="Calibri" pitchFamily="34" charset="0"/>
              </a:rPr>
              <a:t>strukture</a:t>
            </a:r>
            <a:r>
              <a:rPr lang="en-US" sz="2400" dirty="0">
                <a:latin typeface="Calibri" pitchFamily="34" charset="0"/>
                <a:cs typeface="Calibri" pitchFamily="34" charset="0"/>
              </a:rPr>
              <a:t> da </a:t>
            </a:r>
            <a:r>
              <a:rPr lang="en-US" sz="2400" dirty="0" err="1">
                <a:latin typeface="Calibri" pitchFamily="34" charset="0"/>
                <a:cs typeface="Calibri" pitchFamily="34" charset="0"/>
              </a:rPr>
              <a:t>proizvodi</a:t>
            </a:r>
            <a:r>
              <a:rPr lang="en-US" sz="2400" dirty="0">
                <a:latin typeface="Calibri" pitchFamily="34" charset="0"/>
                <a:cs typeface="Calibri" pitchFamily="34" charset="0"/>
              </a:rPr>
              <a:t> </a:t>
            </a:r>
            <a:r>
              <a:rPr lang="en-US" sz="2400" dirty="0" err="1">
                <a:latin typeface="Calibri" pitchFamily="34" charset="0"/>
                <a:cs typeface="Calibri" pitchFamily="34" charset="0"/>
              </a:rPr>
              <a:t>ultrazvučne</a:t>
            </a:r>
            <a:r>
              <a:rPr lang="en-US" sz="2400" dirty="0">
                <a:latin typeface="Calibri" pitchFamily="34" charset="0"/>
                <a:cs typeface="Calibri" pitchFamily="34" charset="0"/>
              </a:rPr>
              <a:t> </a:t>
            </a:r>
            <a:r>
              <a:rPr lang="en-US" sz="2400" dirty="0" err="1">
                <a:latin typeface="Calibri" pitchFamily="34" charset="0"/>
                <a:cs typeface="Calibri" pitchFamily="34" charset="0"/>
              </a:rPr>
              <a:t>talase</a:t>
            </a:r>
            <a:r>
              <a:rPr lang="en-US" sz="2400" dirty="0">
                <a:latin typeface="Calibri" pitchFamily="34" charset="0"/>
                <a:cs typeface="Calibri" pitchFamily="34" charset="0"/>
              </a:rPr>
              <a:t>. </a:t>
            </a:r>
            <a:endParaRPr lang="sr-Latn-RS" sz="2400" dirty="0" smtClean="0">
              <a:latin typeface="Calibri" pitchFamily="34" charset="0"/>
              <a:cs typeface="Calibri" pitchFamily="34" charset="0"/>
            </a:endParaRPr>
          </a:p>
          <a:p>
            <a:r>
              <a:rPr lang="en-US" sz="2400" dirty="0" err="1" smtClean="0">
                <a:latin typeface="Calibri" pitchFamily="34" charset="0"/>
                <a:cs typeface="Calibri" pitchFamily="34" charset="0"/>
              </a:rPr>
              <a:t>Deo</a:t>
            </a:r>
            <a:r>
              <a:rPr lang="en-US" sz="2400" dirty="0" smtClean="0">
                <a:latin typeface="Calibri" pitchFamily="34" charset="0"/>
                <a:cs typeface="Calibri" pitchFamily="34" charset="0"/>
              </a:rPr>
              <a:t> </a:t>
            </a:r>
            <a:r>
              <a:rPr lang="en-US" sz="2400" dirty="0" err="1">
                <a:latin typeface="Calibri" pitchFamily="34" charset="0"/>
                <a:cs typeface="Calibri" pitchFamily="34" charset="0"/>
              </a:rPr>
              <a:t>reflektovanih</a:t>
            </a:r>
            <a:r>
              <a:rPr lang="en-US" sz="2400" dirty="0">
                <a:latin typeface="Calibri" pitchFamily="34" charset="0"/>
                <a:cs typeface="Calibri" pitchFamily="34" charset="0"/>
              </a:rPr>
              <a:t> UZ </a:t>
            </a:r>
            <a:r>
              <a:rPr lang="en-US" sz="2400" dirty="0" err="1">
                <a:latin typeface="Calibri" pitchFamily="34" charset="0"/>
                <a:cs typeface="Calibri" pitchFamily="34" charset="0"/>
              </a:rPr>
              <a:t>talasa</a:t>
            </a:r>
            <a:r>
              <a:rPr lang="en-US" sz="2400" dirty="0">
                <a:latin typeface="Calibri" pitchFamily="34" charset="0"/>
                <a:cs typeface="Calibri" pitchFamily="34" charset="0"/>
              </a:rPr>
              <a:t> je </a:t>
            </a:r>
            <a:r>
              <a:rPr lang="en-US" sz="2400" dirty="0" err="1">
                <a:latin typeface="Calibri" pitchFamily="34" charset="0"/>
                <a:cs typeface="Calibri" pitchFamily="34" charset="0"/>
              </a:rPr>
              <a:t>intezivan</a:t>
            </a:r>
            <a:r>
              <a:rPr lang="en-US" sz="2400" dirty="0">
                <a:latin typeface="Calibri" pitchFamily="34" charset="0"/>
                <a:cs typeface="Calibri" pitchFamily="34" charset="0"/>
              </a:rPr>
              <a:t> i </a:t>
            </a:r>
            <a:r>
              <a:rPr lang="en-US" sz="2400" dirty="0" err="1">
                <a:latin typeface="Calibri" pitchFamily="34" charset="0"/>
                <a:cs typeface="Calibri" pitchFamily="34" charset="0"/>
              </a:rPr>
              <a:t>prikazuje</a:t>
            </a:r>
            <a:r>
              <a:rPr lang="en-US" sz="2400" dirty="0">
                <a:latin typeface="Calibri" pitchFamily="34" charset="0"/>
                <a:cs typeface="Calibri" pitchFamily="34" charset="0"/>
              </a:rPr>
              <a:t> se u </a:t>
            </a:r>
            <a:r>
              <a:rPr lang="en-US" sz="2400" dirty="0" err="1">
                <a:latin typeface="Calibri" pitchFamily="34" charset="0"/>
                <a:cs typeface="Calibri" pitchFamily="34" charset="0"/>
              </a:rPr>
              <a:t>vidu</a:t>
            </a:r>
            <a:r>
              <a:rPr lang="en-US" sz="2400" dirty="0">
                <a:latin typeface="Calibri" pitchFamily="34" charset="0"/>
                <a:cs typeface="Calibri" pitchFamily="34" charset="0"/>
              </a:rPr>
              <a:t> </a:t>
            </a:r>
            <a:r>
              <a:rPr lang="en-US" sz="2400" dirty="0" err="1">
                <a:latin typeface="Calibri" pitchFamily="34" charset="0"/>
                <a:cs typeface="Calibri" pitchFamily="34" charset="0"/>
              </a:rPr>
              <a:t>jasnih</a:t>
            </a:r>
            <a:r>
              <a:rPr lang="en-US" sz="2400" dirty="0">
                <a:latin typeface="Calibri" pitchFamily="34" charset="0"/>
                <a:cs typeface="Calibri" pitchFamily="34" charset="0"/>
              </a:rPr>
              <a:t> </a:t>
            </a:r>
            <a:r>
              <a:rPr lang="en-US" sz="2400" dirty="0" err="1">
                <a:latin typeface="Calibri" pitchFamily="34" charset="0"/>
                <a:cs typeface="Calibri" pitchFamily="34" charset="0"/>
              </a:rPr>
              <a:t>belih</a:t>
            </a:r>
            <a:r>
              <a:rPr lang="en-US" sz="2400" dirty="0">
                <a:latin typeface="Calibri" pitchFamily="34" charset="0"/>
                <a:cs typeface="Calibri" pitchFamily="34" charset="0"/>
              </a:rPr>
              <a:t> </a:t>
            </a:r>
            <a:r>
              <a:rPr lang="en-US" sz="2400" dirty="0" err="1">
                <a:latin typeface="Calibri" pitchFamily="34" charset="0"/>
                <a:cs typeface="Calibri" pitchFamily="34" charset="0"/>
              </a:rPr>
              <a:t>tačaka</a:t>
            </a:r>
            <a:r>
              <a:rPr lang="en-US" sz="2400" dirty="0">
                <a:latin typeface="Calibri" pitchFamily="34" charset="0"/>
                <a:cs typeface="Calibri" pitchFamily="34" charset="0"/>
              </a:rPr>
              <a:t>. </a:t>
            </a:r>
            <a:endParaRPr lang="sr-Latn-RS" sz="2400" dirty="0" smtClean="0">
              <a:latin typeface="Calibri" pitchFamily="34" charset="0"/>
              <a:cs typeface="Calibri" pitchFamily="34" charset="0"/>
            </a:endParaRPr>
          </a:p>
          <a:p>
            <a:pPr marL="82296" indent="0">
              <a:buNone/>
            </a:pPr>
            <a:endParaRPr lang="en-US" sz="2400" dirty="0"/>
          </a:p>
        </p:txBody>
      </p:sp>
    </p:spTree>
    <p:extLst>
      <p:ext uri="{BB962C8B-B14F-4D97-AF65-F5344CB8AC3E}">
        <p14:creationId xmlns:p14="http://schemas.microsoft.com/office/powerpoint/2010/main" val="394673165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219200" y="228600"/>
            <a:ext cx="7498080" cy="4800600"/>
          </a:xfrm>
        </p:spPr>
        <p:txBody>
          <a:bodyPr/>
          <a:lstStyle/>
          <a:p>
            <a:r>
              <a:rPr lang="en-US" sz="2400" dirty="0" err="1">
                <a:latin typeface="Calibri" pitchFamily="34" charset="0"/>
                <a:cs typeface="Calibri" pitchFamily="34" charset="0"/>
              </a:rPr>
              <a:t>Svetle</a:t>
            </a:r>
            <a:r>
              <a:rPr lang="en-US" sz="2400" dirty="0">
                <a:latin typeface="Calibri" pitchFamily="34" charset="0"/>
                <a:cs typeface="Calibri" pitchFamily="34" charset="0"/>
              </a:rPr>
              <a:t> </a:t>
            </a:r>
            <a:r>
              <a:rPr lang="en-US" sz="2400" dirty="0" err="1">
                <a:latin typeface="Calibri" pitchFamily="34" charset="0"/>
                <a:cs typeface="Calibri" pitchFamily="34" charset="0"/>
              </a:rPr>
              <a:t>površine</a:t>
            </a:r>
            <a:r>
              <a:rPr lang="en-US" sz="2400" dirty="0">
                <a:latin typeface="Calibri" pitchFamily="34" charset="0"/>
                <a:cs typeface="Calibri" pitchFamily="34" charset="0"/>
              </a:rPr>
              <a:t>, </a:t>
            </a:r>
            <a:r>
              <a:rPr lang="en-US" sz="2400" dirty="0" err="1">
                <a:latin typeface="Calibri" pitchFamily="34" charset="0"/>
                <a:cs typeface="Calibri" pitchFamily="34" charset="0"/>
              </a:rPr>
              <a:t>sa</a:t>
            </a:r>
            <a:r>
              <a:rPr lang="en-US" sz="2400" dirty="0">
                <a:latin typeface="Calibri" pitchFamily="34" charset="0"/>
                <a:cs typeface="Calibri" pitchFamily="34" charset="0"/>
              </a:rPr>
              <a:t> </a:t>
            </a:r>
            <a:r>
              <a:rPr lang="en-US" sz="2400" dirty="0" err="1">
                <a:latin typeface="Calibri" pitchFamily="34" charset="0"/>
                <a:cs typeface="Calibri" pitchFamily="34" charset="0"/>
              </a:rPr>
              <a:t>najvišim</a:t>
            </a:r>
            <a:r>
              <a:rPr lang="en-US" sz="2400" dirty="0">
                <a:latin typeface="Calibri" pitchFamily="34" charset="0"/>
                <a:cs typeface="Calibri" pitchFamily="34" charset="0"/>
              </a:rPr>
              <a:t> </a:t>
            </a:r>
            <a:r>
              <a:rPr lang="en-US" sz="2400" dirty="0" err="1">
                <a:latin typeface="Calibri" pitchFamily="34" charset="0"/>
                <a:cs typeface="Calibri" pitchFamily="34" charset="0"/>
              </a:rPr>
              <a:t>intezitetom</a:t>
            </a:r>
            <a:r>
              <a:rPr lang="en-US" sz="2400" dirty="0">
                <a:latin typeface="Calibri" pitchFamily="34" charset="0"/>
                <a:cs typeface="Calibri" pitchFamily="34" charset="0"/>
              </a:rPr>
              <a:t> </a:t>
            </a:r>
            <a:r>
              <a:rPr lang="en-US" sz="2400" dirty="0" err="1">
                <a:latin typeface="Calibri" pitchFamily="34" charset="0"/>
                <a:cs typeface="Calibri" pitchFamily="34" charset="0"/>
              </a:rPr>
              <a:t>eha</a:t>
            </a:r>
            <a:r>
              <a:rPr lang="en-US" sz="2400" dirty="0">
                <a:latin typeface="Calibri" pitchFamily="34" charset="0"/>
                <a:cs typeface="Calibri" pitchFamily="34" charset="0"/>
              </a:rPr>
              <a:t>, </a:t>
            </a:r>
            <a:r>
              <a:rPr lang="en-US" sz="2400" dirty="0" err="1">
                <a:latin typeface="Calibri" pitchFamily="34" charset="0"/>
                <a:cs typeface="Calibri" pitchFamily="34" charset="0"/>
              </a:rPr>
              <a:t>označavaju</a:t>
            </a:r>
            <a:r>
              <a:rPr lang="en-US" sz="2400" dirty="0">
                <a:latin typeface="Calibri" pitchFamily="34" charset="0"/>
                <a:cs typeface="Calibri" pitchFamily="34" charset="0"/>
              </a:rPr>
              <a:t> se </a:t>
            </a:r>
            <a:r>
              <a:rPr lang="en-US" sz="2400" dirty="0" err="1">
                <a:latin typeface="Calibri" pitchFamily="34" charset="0"/>
                <a:cs typeface="Calibri" pitchFamily="34" charset="0"/>
              </a:rPr>
              <a:t>kao</a:t>
            </a:r>
            <a:r>
              <a:rPr lang="en-US" sz="2400" dirty="0">
                <a:latin typeface="Calibri" pitchFamily="34" charset="0"/>
                <a:cs typeface="Calibri" pitchFamily="34" charset="0"/>
              </a:rPr>
              <a:t> </a:t>
            </a:r>
            <a:r>
              <a:rPr lang="en-US" sz="2400" b="1" i="1" dirty="0" err="1">
                <a:latin typeface="Calibri" pitchFamily="34" charset="0"/>
                <a:cs typeface="Calibri" pitchFamily="34" charset="0"/>
              </a:rPr>
              <a:t>hiperehogene</a:t>
            </a:r>
            <a:r>
              <a:rPr lang="en-US" sz="2400" dirty="0">
                <a:latin typeface="Calibri" pitchFamily="34" charset="0"/>
                <a:cs typeface="Calibri" pitchFamily="34" charset="0"/>
              </a:rPr>
              <a:t>. </a:t>
            </a:r>
            <a:r>
              <a:rPr lang="en-US" sz="2400" dirty="0" err="1">
                <a:latin typeface="Calibri" pitchFamily="34" charset="0"/>
                <a:cs typeface="Calibri" pitchFamily="34" charset="0"/>
              </a:rPr>
              <a:t>Površine</a:t>
            </a:r>
            <a:r>
              <a:rPr lang="en-US" sz="2400" dirty="0">
                <a:latin typeface="Calibri" pitchFamily="34" charset="0"/>
                <a:cs typeface="Calibri" pitchFamily="34" charset="0"/>
              </a:rPr>
              <a:t> </a:t>
            </a:r>
            <a:r>
              <a:rPr lang="en-US" sz="2400" dirty="0" err="1">
                <a:latin typeface="Calibri" pitchFamily="34" charset="0"/>
                <a:cs typeface="Calibri" pitchFamily="34" charset="0"/>
              </a:rPr>
              <a:t>sa</a:t>
            </a:r>
            <a:r>
              <a:rPr lang="en-US" sz="2400" dirty="0">
                <a:latin typeface="Calibri" pitchFamily="34" charset="0"/>
                <a:cs typeface="Calibri" pitchFamily="34" charset="0"/>
              </a:rPr>
              <a:t> </a:t>
            </a:r>
            <a:r>
              <a:rPr lang="en-US" sz="2400" dirty="0" err="1">
                <a:latin typeface="Calibri" pitchFamily="34" charset="0"/>
                <a:cs typeface="Calibri" pitchFamily="34" charset="0"/>
              </a:rPr>
              <a:t>ehom</a:t>
            </a:r>
            <a:r>
              <a:rPr lang="en-US" sz="2400" dirty="0">
                <a:latin typeface="Calibri" pitchFamily="34" charset="0"/>
                <a:cs typeface="Calibri" pitchFamily="34" charset="0"/>
              </a:rPr>
              <a:t> </a:t>
            </a:r>
            <a:r>
              <a:rPr lang="en-US" sz="2400" dirty="0" err="1">
                <a:latin typeface="Calibri" pitchFamily="34" charset="0"/>
                <a:cs typeface="Calibri" pitchFamily="34" charset="0"/>
              </a:rPr>
              <a:t>manjeg</a:t>
            </a:r>
            <a:r>
              <a:rPr lang="en-US" sz="2400" dirty="0">
                <a:latin typeface="Calibri" pitchFamily="34" charset="0"/>
                <a:cs typeface="Calibri" pitchFamily="34" charset="0"/>
              </a:rPr>
              <a:t> </a:t>
            </a:r>
            <a:r>
              <a:rPr lang="en-US" sz="2400" dirty="0" err="1">
                <a:latin typeface="Calibri" pitchFamily="34" charset="0"/>
                <a:cs typeface="Calibri" pitchFamily="34" charset="0"/>
              </a:rPr>
              <a:t>inteziteta</a:t>
            </a:r>
            <a:r>
              <a:rPr lang="en-US" sz="2400" dirty="0">
                <a:latin typeface="Calibri" pitchFamily="34" charset="0"/>
                <a:cs typeface="Calibri" pitchFamily="34" charset="0"/>
              </a:rPr>
              <a:t> </a:t>
            </a:r>
            <a:r>
              <a:rPr lang="en-US" sz="2400" dirty="0" err="1">
                <a:latin typeface="Calibri" pitchFamily="34" charset="0"/>
                <a:cs typeface="Calibri" pitchFamily="34" charset="0"/>
              </a:rPr>
              <a:t>su</a:t>
            </a:r>
            <a:r>
              <a:rPr lang="en-US" sz="2400" dirty="0">
                <a:latin typeface="Calibri" pitchFamily="34" charset="0"/>
                <a:cs typeface="Calibri" pitchFamily="34" charset="0"/>
              </a:rPr>
              <a:t> </a:t>
            </a:r>
            <a:r>
              <a:rPr lang="en-US" sz="2400" b="1" i="1" dirty="0" err="1">
                <a:latin typeface="Calibri" pitchFamily="34" charset="0"/>
                <a:cs typeface="Calibri" pitchFamily="34" charset="0"/>
              </a:rPr>
              <a:t>hipoehogene</a:t>
            </a:r>
            <a:r>
              <a:rPr lang="en-US" sz="2400" dirty="0">
                <a:latin typeface="Calibri" pitchFamily="34" charset="0"/>
                <a:cs typeface="Calibri" pitchFamily="34" charset="0"/>
              </a:rPr>
              <a:t>. </a:t>
            </a:r>
            <a:r>
              <a:rPr lang="en-US" sz="2400" dirty="0" err="1">
                <a:latin typeface="Calibri" pitchFamily="34" charset="0"/>
                <a:cs typeface="Calibri" pitchFamily="34" charset="0"/>
              </a:rPr>
              <a:t>Za</a:t>
            </a:r>
            <a:r>
              <a:rPr lang="en-US" sz="2400" dirty="0">
                <a:latin typeface="Calibri" pitchFamily="34" charset="0"/>
                <a:cs typeface="Calibri" pitchFamily="34" charset="0"/>
              </a:rPr>
              <a:t> </a:t>
            </a:r>
            <a:r>
              <a:rPr lang="en-US" sz="2400" dirty="0" err="1">
                <a:latin typeface="Calibri" pitchFamily="34" charset="0"/>
                <a:cs typeface="Calibri" pitchFamily="34" charset="0"/>
              </a:rPr>
              <a:t>površine</a:t>
            </a:r>
            <a:r>
              <a:rPr lang="en-US" sz="2400" dirty="0">
                <a:latin typeface="Calibri" pitchFamily="34" charset="0"/>
                <a:cs typeface="Calibri" pitchFamily="34" charset="0"/>
              </a:rPr>
              <a:t> </a:t>
            </a:r>
            <a:r>
              <a:rPr lang="en-US" sz="2400" dirty="0" err="1">
                <a:latin typeface="Calibri" pitchFamily="34" charset="0"/>
                <a:cs typeface="Calibri" pitchFamily="34" charset="0"/>
              </a:rPr>
              <a:t>umernog</a:t>
            </a:r>
            <a:r>
              <a:rPr lang="en-US" sz="2400" dirty="0">
                <a:latin typeface="Calibri" pitchFamily="34" charset="0"/>
                <a:cs typeface="Calibri" pitchFamily="34" charset="0"/>
              </a:rPr>
              <a:t> (</a:t>
            </a:r>
            <a:r>
              <a:rPr lang="en-US" sz="2400" dirty="0" err="1">
                <a:latin typeface="Calibri" pitchFamily="34" charset="0"/>
                <a:cs typeface="Calibri" pitchFamily="34" charset="0"/>
              </a:rPr>
              <a:t>srednjeg</a:t>
            </a:r>
            <a:r>
              <a:rPr lang="en-US" sz="2400" dirty="0">
                <a:latin typeface="Calibri" pitchFamily="34" charset="0"/>
                <a:cs typeface="Calibri" pitchFamily="34" charset="0"/>
              </a:rPr>
              <a:t>) </a:t>
            </a:r>
            <a:r>
              <a:rPr lang="en-US" sz="2400" dirty="0" err="1">
                <a:latin typeface="Calibri" pitchFamily="34" charset="0"/>
                <a:cs typeface="Calibri" pitchFamily="34" charset="0"/>
              </a:rPr>
              <a:t>inteziteta</a:t>
            </a:r>
            <a:r>
              <a:rPr lang="en-US" sz="2400" dirty="0">
                <a:latin typeface="Calibri" pitchFamily="34" charset="0"/>
                <a:cs typeface="Calibri" pitchFamily="34" charset="0"/>
              </a:rPr>
              <a:t> </a:t>
            </a:r>
            <a:r>
              <a:rPr lang="en-US" sz="2400" dirty="0" err="1">
                <a:latin typeface="Calibri" pitchFamily="34" charset="0"/>
                <a:cs typeface="Calibri" pitchFamily="34" charset="0"/>
              </a:rPr>
              <a:t>eha</a:t>
            </a:r>
            <a:r>
              <a:rPr lang="en-US" sz="2400" dirty="0">
                <a:latin typeface="Calibri" pitchFamily="34" charset="0"/>
                <a:cs typeface="Calibri" pitchFamily="34" charset="0"/>
              </a:rPr>
              <a:t> ne </a:t>
            </a:r>
            <a:r>
              <a:rPr lang="en-US" sz="2400" dirty="0" err="1">
                <a:latin typeface="Calibri" pitchFamily="34" charset="0"/>
                <a:cs typeface="Calibri" pitchFamily="34" charset="0"/>
              </a:rPr>
              <a:t>postoji</a:t>
            </a:r>
            <a:r>
              <a:rPr lang="en-US" sz="2400" dirty="0">
                <a:latin typeface="Calibri" pitchFamily="34" charset="0"/>
                <a:cs typeface="Calibri" pitchFamily="34" charset="0"/>
              </a:rPr>
              <a:t> </a:t>
            </a:r>
            <a:r>
              <a:rPr lang="en-US" sz="2400" dirty="0" err="1">
                <a:latin typeface="Calibri" pitchFamily="34" charset="0"/>
                <a:cs typeface="Calibri" pitchFamily="34" charset="0"/>
              </a:rPr>
              <a:t>odgovarajući</a:t>
            </a:r>
            <a:r>
              <a:rPr lang="en-US" sz="2400" dirty="0">
                <a:latin typeface="Calibri" pitchFamily="34" charset="0"/>
                <a:cs typeface="Calibri" pitchFamily="34" charset="0"/>
              </a:rPr>
              <a:t> </a:t>
            </a:r>
            <a:r>
              <a:rPr lang="en-US" sz="2400" dirty="0" err="1">
                <a:latin typeface="Calibri" pitchFamily="34" charset="0"/>
                <a:cs typeface="Calibri" pitchFamily="34" charset="0"/>
              </a:rPr>
              <a:t>naziv</a:t>
            </a:r>
            <a:r>
              <a:rPr lang="en-US" sz="2400" dirty="0">
                <a:latin typeface="Calibri" pitchFamily="34" charset="0"/>
                <a:cs typeface="Calibri" pitchFamily="34" charset="0"/>
              </a:rPr>
              <a:t>. </a:t>
            </a:r>
            <a:r>
              <a:rPr lang="en-US" sz="2400" dirty="0" err="1">
                <a:latin typeface="Calibri" pitchFamily="34" charset="0"/>
                <a:cs typeface="Calibri" pitchFamily="34" charset="0"/>
              </a:rPr>
              <a:t>Površine</a:t>
            </a:r>
            <a:r>
              <a:rPr lang="en-US" sz="2400" dirty="0">
                <a:latin typeface="Calibri" pitchFamily="34" charset="0"/>
                <a:cs typeface="Calibri" pitchFamily="34" charset="0"/>
              </a:rPr>
              <a:t> </a:t>
            </a:r>
            <a:r>
              <a:rPr lang="en-US" sz="2400" dirty="0" err="1">
                <a:latin typeface="Calibri" pitchFamily="34" charset="0"/>
                <a:cs typeface="Calibri" pitchFamily="34" charset="0"/>
              </a:rPr>
              <a:t>bez</a:t>
            </a:r>
            <a:r>
              <a:rPr lang="en-US" sz="2400" dirty="0">
                <a:latin typeface="Calibri" pitchFamily="34" charset="0"/>
                <a:cs typeface="Calibri" pitchFamily="34" charset="0"/>
              </a:rPr>
              <a:t> </a:t>
            </a:r>
            <a:r>
              <a:rPr lang="en-US" sz="2400" dirty="0" err="1">
                <a:latin typeface="Calibri" pitchFamily="34" charset="0"/>
                <a:cs typeface="Calibri" pitchFamily="34" charset="0"/>
              </a:rPr>
              <a:t>eha</a:t>
            </a:r>
            <a:r>
              <a:rPr lang="en-US" sz="2400" dirty="0">
                <a:latin typeface="Calibri" pitchFamily="34" charset="0"/>
                <a:cs typeface="Calibri" pitchFamily="34" charset="0"/>
              </a:rPr>
              <a:t> </a:t>
            </a:r>
            <a:r>
              <a:rPr lang="en-US" sz="2400" dirty="0" err="1">
                <a:latin typeface="Calibri" pitchFamily="34" charset="0"/>
                <a:cs typeface="Calibri" pitchFamily="34" charset="0"/>
              </a:rPr>
              <a:t>su</a:t>
            </a:r>
            <a:r>
              <a:rPr lang="en-US" sz="2400" dirty="0">
                <a:latin typeface="Calibri" pitchFamily="34" charset="0"/>
                <a:cs typeface="Calibri" pitchFamily="34" charset="0"/>
              </a:rPr>
              <a:t> </a:t>
            </a:r>
            <a:r>
              <a:rPr lang="en-US" sz="2400" b="1" i="1" dirty="0" err="1">
                <a:latin typeface="Calibri" pitchFamily="34" charset="0"/>
                <a:cs typeface="Calibri" pitchFamily="34" charset="0"/>
              </a:rPr>
              <a:t>anehogene</a:t>
            </a:r>
            <a:r>
              <a:rPr lang="en-US" sz="2400" dirty="0">
                <a:latin typeface="Calibri" pitchFamily="34" charset="0"/>
                <a:cs typeface="Calibri" pitchFamily="34" charset="0"/>
              </a:rPr>
              <a:t> i </a:t>
            </a:r>
            <a:r>
              <a:rPr lang="en-US" sz="2400" dirty="0" err="1">
                <a:latin typeface="Calibri" pitchFamily="34" charset="0"/>
                <a:cs typeface="Calibri" pitchFamily="34" charset="0"/>
              </a:rPr>
              <a:t>na</a:t>
            </a:r>
            <a:r>
              <a:rPr lang="en-US" sz="2400" dirty="0">
                <a:latin typeface="Calibri" pitchFamily="34" charset="0"/>
                <a:cs typeface="Calibri" pitchFamily="34" charset="0"/>
              </a:rPr>
              <a:t> </a:t>
            </a:r>
            <a:r>
              <a:rPr lang="en-US" sz="2400" dirty="0" err="1">
                <a:latin typeface="Calibri" pitchFamily="34" charset="0"/>
                <a:cs typeface="Calibri" pitchFamily="34" charset="0"/>
              </a:rPr>
              <a:t>slici</a:t>
            </a:r>
            <a:r>
              <a:rPr lang="en-US" sz="2400" dirty="0">
                <a:latin typeface="Calibri" pitchFamily="34" charset="0"/>
                <a:cs typeface="Calibri" pitchFamily="34" charset="0"/>
              </a:rPr>
              <a:t> </a:t>
            </a:r>
            <a:r>
              <a:rPr lang="en-US" sz="2400" dirty="0" err="1">
                <a:latin typeface="Calibri" pitchFamily="34" charset="0"/>
                <a:cs typeface="Calibri" pitchFamily="34" charset="0"/>
              </a:rPr>
              <a:t>su</a:t>
            </a:r>
            <a:r>
              <a:rPr lang="en-US" sz="2400" dirty="0">
                <a:latin typeface="Calibri" pitchFamily="34" charset="0"/>
                <a:cs typeface="Calibri" pitchFamily="34" charset="0"/>
              </a:rPr>
              <a:t> </a:t>
            </a:r>
            <a:r>
              <a:rPr lang="en-US" sz="2400" dirty="0" err="1">
                <a:latin typeface="Calibri" pitchFamily="34" charset="0"/>
                <a:cs typeface="Calibri" pitchFamily="34" charset="0"/>
              </a:rPr>
              <a:t>tamne</a:t>
            </a:r>
            <a:r>
              <a:rPr lang="en-US" sz="2400" dirty="0">
                <a:latin typeface="Calibri" pitchFamily="34" charset="0"/>
                <a:cs typeface="Calibri" pitchFamily="34" charset="0"/>
              </a:rPr>
              <a:t> (</a:t>
            </a:r>
            <a:r>
              <a:rPr lang="en-US" sz="2400" dirty="0" err="1">
                <a:latin typeface="Calibri" pitchFamily="34" charset="0"/>
                <a:cs typeface="Calibri" pitchFamily="34" charset="0"/>
              </a:rPr>
              <a:t>crne</a:t>
            </a:r>
            <a:r>
              <a:rPr lang="en-US" sz="2400" dirty="0">
                <a:latin typeface="Calibri" pitchFamily="34" charset="0"/>
                <a:cs typeface="Calibri" pitchFamily="34" charset="0"/>
              </a:rPr>
              <a:t>). </a:t>
            </a:r>
            <a:r>
              <a:rPr lang="en-US" sz="2400" dirty="0" err="1">
                <a:latin typeface="Calibri" pitchFamily="34" charset="0"/>
                <a:cs typeface="Calibri" pitchFamily="34" charset="0"/>
              </a:rPr>
              <a:t>Kada</a:t>
            </a:r>
            <a:r>
              <a:rPr lang="en-US" sz="2400" dirty="0">
                <a:latin typeface="Calibri" pitchFamily="34" charset="0"/>
                <a:cs typeface="Calibri" pitchFamily="34" charset="0"/>
              </a:rPr>
              <a:t> </a:t>
            </a:r>
            <a:r>
              <a:rPr lang="en-US" sz="2400" dirty="0" err="1">
                <a:latin typeface="Calibri" pitchFamily="34" charset="0"/>
                <a:cs typeface="Calibri" pitchFamily="34" charset="0"/>
              </a:rPr>
              <a:t>su</a:t>
            </a:r>
            <a:r>
              <a:rPr lang="en-US" sz="2400" dirty="0">
                <a:latin typeface="Calibri" pitchFamily="34" charset="0"/>
                <a:cs typeface="Calibri" pitchFamily="34" charset="0"/>
              </a:rPr>
              <a:t> </a:t>
            </a:r>
            <a:r>
              <a:rPr lang="en-US" sz="2400" dirty="0" err="1">
                <a:latin typeface="Calibri" pitchFamily="34" charset="0"/>
                <a:cs typeface="Calibri" pitchFamily="34" charset="0"/>
              </a:rPr>
              <a:t>dve</a:t>
            </a:r>
            <a:r>
              <a:rPr lang="en-US" sz="2400" dirty="0">
                <a:latin typeface="Calibri" pitchFamily="34" charset="0"/>
                <a:cs typeface="Calibri" pitchFamily="34" charset="0"/>
              </a:rPr>
              <a:t> </a:t>
            </a:r>
            <a:r>
              <a:rPr lang="en-US" sz="2400" dirty="0" err="1">
                <a:latin typeface="Calibri" pitchFamily="34" charset="0"/>
                <a:cs typeface="Calibri" pitchFamily="34" charset="0"/>
              </a:rPr>
              <a:t>površine</a:t>
            </a:r>
            <a:r>
              <a:rPr lang="en-US" sz="2400" dirty="0">
                <a:latin typeface="Calibri" pitchFamily="34" charset="0"/>
                <a:cs typeface="Calibri" pitchFamily="34" charset="0"/>
              </a:rPr>
              <a:t> </a:t>
            </a:r>
            <a:r>
              <a:rPr lang="en-US" sz="2400" dirty="0" err="1">
                <a:latin typeface="Calibri" pitchFamily="34" charset="0"/>
                <a:cs typeface="Calibri" pitchFamily="34" charset="0"/>
              </a:rPr>
              <a:t>istog</a:t>
            </a:r>
            <a:r>
              <a:rPr lang="en-US" sz="2400" dirty="0">
                <a:latin typeface="Calibri" pitchFamily="34" charset="0"/>
                <a:cs typeface="Calibri" pitchFamily="34" charset="0"/>
              </a:rPr>
              <a:t> </a:t>
            </a:r>
            <a:r>
              <a:rPr lang="en-US" sz="2400" dirty="0" err="1">
                <a:latin typeface="Calibri" pitchFamily="34" charset="0"/>
                <a:cs typeface="Calibri" pitchFamily="34" charset="0"/>
              </a:rPr>
              <a:t>inteziteta</a:t>
            </a:r>
            <a:r>
              <a:rPr lang="en-US" sz="2400" dirty="0">
                <a:latin typeface="Calibri" pitchFamily="34" charset="0"/>
                <a:cs typeface="Calibri" pitchFamily="34" charset="0"/>
              </a:rPr>
              <a:t> </a:t>
            </a:r>
            <a:r>
              <a:rPr lang="en-US" sz="2400" dirty="0" err="1">
                <a:latin typeface="Calibri" pitchFamily="34" charset="0"/>
                <a:cs typeface="Calibri" pitchFamily="34" charset="0"/>
              </a:rPr>
              <a:t>eha</a:t>
            </a:r>
            <a:r>
              <a:rPr lang="en-US" sz="2400" dirty="0">
                <a:latin typeface="Calibri" pitchFamily="34" charset="0"/>
                <a:cs typeface="Calibri" pitchFamily="34" charset="0"/>
              </a:rPr>
              <a:t>, </a:t>
            </a:r>
            <a:r>
              <a:rPr lang="en-US" sz="2400" dirty="0" err="1">
                <a:latin typeface="Calibri" pitchFamily="34" charset="0"/>
                <a:cs typeface="Calibri" pitchFamily="34" charset="0"/>
              </a:rPr>
              <a:t>onda</a:t>
            </a:r>
            <a:r>
              <a:rPr lang="en-US" sz="2400" dirty="0">
                <a:latin typeface="Calibri" pitchFamily="34" charset="0"/>
                <a:cs typeface="Calibri" pitchFamily="34" charset="0"/>
              </a:rPr>
              <a:t> </a:t>
            </a:r>
            <a:r>
              <a:rPr lang="en-US" sz="2400" dirty="0" err="1">
                <a:latin typeface="Calibri" pitchFamily="34" charset="0"/>
                <a:cs typeface="Calibri" pitchFamily="34" charset="0"/>
              </a:rPr>
              <a:t>su</a:t>
            </a:r>
            <a:r>
              <a:rPr lang="en-US" sz="2400" dirty="0">
                <a:latin typeface="Calibri" pitchFamily="34" charset="0"/>
                <a:cs typeface="Calibri" pitchFamily="34" charset="0"/>
              </a:rPr>
              <a:t> </a:t>
            </a:r>
            <a:r>
              <a:rPr lang="en-US" sz="2400" b="1" i="1" dirty="0" err="1">
                <a:latin typeface="Calibri" pitchFamily="34" charset="0"/>
                <a:cs typeface="Calibri" pitchFamily="34" charset="0"/>
              </a:rPr>
              <a:t>izoehogene</a:t>
            </a:r>
            <a:r>
              <a:rPr lang="en-US" sz="2400" b="1" i="1" dirty="0">
                <a:latin typeface="Calibri" pitchFamily="34" charset="0"/>
                <a:cs typeface="Calibri" pitchFamily="34" charset="0"/>
              </a:rPr>
              <a:t> </a:t>
            </a:r>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 y="2971800"/>
            <a:ext cx="9144000" cy="3242797"/>
          </a:xfrm>
          <a:prstGeom prst="rect">
            <a:avLst/>
          </a:prstGeom>
        </p:spPr>
      </p:pic>
    </p:spTree>
    <p:extLst>
      <p:ext uri="{BB962C8B-B14F-4D97-AF65-F5344CB8AC3E}">
        <p14:creationId xmlns:p14="http://schemas.microsoft.com/office/powerpoint/2010/main" val="388874772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Vrste</a:t>
            </a:r>
            <a:r>
              <a:rPr lang="en-US" dirty="0"/>
              <a:t> B mod </a:t>
            </a:r>
            <a:r>
              <a:rPr lang="en-US" dirty="0" err="1" smtClean="0"/>
              <a:t>skenera</a:t>
            </a:r>
            <a:endParaRPr lang="en-US" dirty="0"/>
          </a:p>
        </p:txBody>
      </p:sp>
      <p:sp>
        <p:nvSpPr>
          <p:cNvPr id="3" name="Content Placeholder 2"/>
          <p:cNvSpPr>
            <a:spLocks noGrp="1"/>
          </p:cNvSpPr>
          <p:nvPr>
            <p:ph idx="1"/>
          </p:nvPr>
        </p:nvSpPr>
        <p:spPr/>
        <p:txBody>
          <a:bodyPr>
            <a:normAutofit/>
          </a:bodyPr>
          <a:lstStyle/>
          <a:p>
            <a:r>
              <a:rPr lang="en-US" sz="2000" dirty="0" err="1" smtClean="0">
                <a:latin typeface="Calibri" pitchFamily="34" charset="0"/>
                <a:cs typeface="Calibri" pitchFamily="34" charset="0"/>
              </a:rPr>
              <a:t>Statički</a:t>
            </a:r>
            <a:r>
              <a:rPr lang="en-US" sz="2000" dirty="0" smtClean="0">
                <a:latin typeface="Calibri" pitchFamily="34" charset="0"/>
                <a:cs typeface="Calibri" pitchFamily="34" charset="0"/>
              </a:rPr>
              <a:t> </a:t>
            </a:r>
            <a:r>
              <a:rPr lang="en-US" sz="2000" dirty="0">
                <a:latin typeface="Calibri" pitchFamily="34" charset="0"/>
                <a:cs typeface="Calibri" pitchFamily="34" charset="0"/>
              </a:rPr>
              <a:t>B </a:t>
            </a:r>
            <a:r>
              <a:rPr lang="en-US" sz="2000" dirty="0" err="1">
                <a:latin typeface="Calibri" pitchFamily="34" charset="0"/>
                <a:cs typeface="Calibri" pitchFamily="34" charset="0"/>
              </a:rPr>
              <a:t>skeneri</a:t>
            </a:r>
            <a:r>
              <a:rPr lang="en-US" sz="2000" dirty="0">
                <a:latin typeface="Calibri" pitchFamily="34" charset="0"/>
                <a:cs typeface="Calibri" pitchFamily="34" charset="0"/>
              </a:rPr>
              <a:t> </a:t>
            </a:r>
            <a:endParaRPr lang="sr-Latn-RS" sz="2000" dirty="0">
              <a:latin typeface="Calibri" pitchFamily="34" charset="0"/>
              <a:cs typeface="Calibri" pitchFamily="34" charset="0"/>
            </a:endParaRPr>
          </a:p>
          <a:p>
            <a:pPr lvl="2"/>
            <a:r>
              <a:rPr lang="en-US" sz="2000" dirty="0" err="1" smtClean="0">
                <a:latin typeface="Calibri" pitchFamily="34" charset="0"/>
                <a:cs typeface="Calibri" pitchFamily="34" charset="0"/>
              </a:rPr>
              <a:t>Slika</a:t>
            </a:r>
            <a:r>
              <a:rPr lang="en-US" sz="2000" dirty="0" smtClean="0">
                <a:latin typeface="Calibri" pitchFamily="34" charset="0"/>
                <a:cs typeface="Calibri" pitchFamily="34" charset="0"/>
              </a:rPr>
              <a:t> </a:t>
            </a:r>
            <a:r>
              <a:rPr lang="en-US" sz="2000" dirty="0">
                <a:latin typeface="Calibri" pitchFamily="34" charset="0"/>
                <a:cs typeface="Calibri" pitchFamily="34" charset="0"/>
              </a:rPr>
              <a:t>se </a:t>
            </a:r>
            <a:r>
              <a:rPr lang="en-US" sz="2000" dirty="0" err="1">
                <a:latin typeface="Calibri" pitchFamily="34" charset="0"/>
                <a:cs typeface="Calibri" pitchFamily="34" charset="0"/>
              </a:rPr>
              <a:t>dobija</a:t>
            </a:r>
            <a:r>
              <a:rPr lang="en-US" sz="2000" dirty="0">
                <a:latin typeface="Calibri" pitchFamily="34" charset="0"/>
                <a:cs typeface="Calibri" pitchFamily="34" charset="0"/>
              </a:rPr>
              <a:t> </a:t>
            </a:r>
            <a:r>
              <a:rPr lang="en-US" sz="2000" dirty="0" err="1">
                <a:latin typeface="Calibri" pitchFamily="34" charset="0"/>
                <a:cs typeface="Calibri" pitchFamily="34" charset="0"/>
              </a:rPr>
              <a:t>ručnim</a:t>
            </a:r>
            <a:r>
              <a:rPr lang="en-US" sz="2000" dirty="0">
                <a:latin typeface="Calibri" pitchFamily="34" charset="0"/>
                <a:cs typeface="Calibri" pitchFamily="34" charset="0"/>
              </a:rPr>
              <a:t> </a:t>
            </a:r>
            <a:r>
              <a:rPr lang="en-US" sz="2000" dirty="0" err="1">
                <a:latin typeface="Calibri" pitchFamily="34" charset="0"/>
                <a:cs typeface="Calibri" pitchFamily="34" charset="0"/>
              </a:rPr>
              <a:t>pomeranjem</a:t>
            </a:r>
            <a:r>
              <a:rPr lang="en-US" sz="2000" dirty="0">
                <a:latin typeface="Calibri" pitchFamily="34" charset="0"/>
                <a:cs typeface="Calibri" pitchFamily="34" charset="0"/>
              </a:rPr>
              <a:t> </a:t>
            </a:r>
            <a:r>
              <a:rPr lang="en-US" sz="2000" dirty="0" err="1" smtClean="0">
                <a:latin typeface="Calibri" pitchFamily="34" charset="0"/>
                <a:cs typeface="Calibri" pitchFamily="34" charset="0"/>
              </a:rPr>
              <a:t>sonde</a:t>
            </a:r>
            <a:endParaRPr lang="sr-Latn-RS" sz="2000" dirty="0" smtClean="0">
              <a:latin typeface="Calibri" pitchFamily="34" charset="0"/>
              <a:cs typeface="Calibri" pitchFamily="34" charset="0"/>
            </a:endParaRPr>
          </a:p>
          <a:p>
            <a:pPr lvl="2"/>
            <a:r>
              <a:rPr lang="en-US" sz="2000" dirty="0" err="1" smtClean="0">
                <a:latin typeface="Calibri" pitchFamily="34" charset="0"/>
                <a:cs typeface="Calibri" pitchFamily="34" charset="0"/>
              </a:rPr>
              <a:t>Potrebno</a:t>
            </a:r>
            <a:r>
              <a:rPr lang="en-US" sz="2000" dirty="0" smtClean="0">
                <a:latin typeface="Calibri" pitchFamily="34" charset="0"/>
                <a:cs typeface="Calibri" pitchFamily="34" charset="0"/>
              </a:rPr>
              <a:t> </a:t>
            </a:r>
            <a:r>
              <a:rPr lang="en-US" sz="2000" dirty="0">
                <a:latin typeface="Calibri" pitchFamily="34" charset="0"/>
                <a:cs typeface="Calibri" pitchFamily="34" charset="0"/>
              </a:rPr>
              <a:t>je </a:t>
            </a:r>
            <a:r>
              <a:rPr lang="en-US" sz="2000" dirty="0" err="1">
                <a:latin typeface="Calibri" pitchFamily="34" charset="0"/>
                <a:cs typeface="Calibri" pitchFamily="34" charset="0"/>
              </a:rPr>
              <a:t>izvesno</a:t>
            </a:r>
            <a:r>
              <a:rPr lang="en-US" sz="2000" dirty="0">
                <a:latin typeface="Calibri" pitchFamily="34" charset="0"/>
                <a:cs typeface="Calibri" pitchFamily="34" charset="0"/>
              </a:rPr>
              <a:t> </a:t>
            </a:r>
            <a:r>
              <a:rPr lang="en-US" sz="2000" dirty="0" err="1">
                <a:latin typeface="Calibri" pitchFamily="34" charset="0"/>
                <a:cs typeface="Calibri" pitchFamily="34" charset="0"/>
              </a:rPr>
              <a:t>vreme</a:t>
            </a:r>
            <a:r>
              <a:rPr lang="en-US" sz="2000" dirty="0">
                <a:latin typeface="Calibri" pitchFamily="34" charset="0"/>
                <a:cs typeface="Calibri" pitchFamily="34" charset="0"/>
              </a:rPr>
              <a:t> </a:t>
            </a:r>
            <a:r>
              <a:rPr lang="en-US" sz="2000" dirty="0" err="1">
                <a:latin typeface="Calibri" pitchFamily="34" charset="0"/>
                <a:cs typeface="Calibri" pitchFamily="34" charset="0"/>
              </a:rPr>
              <a:t>za</a:t>
            </a:r>
            <a:r>
              <a:rPr lang="en-US" sz="2000" dirty="0">
                <a:latin typeface="Calibri" pitchFamily="34" charset="0"/>
                <a:cs typeface="Calibri" pitchFamily="34" charset="0"/>
              </a:rPr>
              <a:t> </a:t>
            </a:r>
            <a:r>
              <a:rPr lang="en-US" sz="2000" dirty="0" err="1">
                <a:latin typeface="Calibri" pitchFamily="34" charset="0"/>
                <a:cs typeface="Calibri" pitchFamily="34" charset="0"/>
              </a:rPr>
              <a:t>dobijanje</a:t>
            </a:r>
            <a:r>
              <a:rPr lang="en-US" sz="2000" dirty="0">
                <a:latin typeface="Calibri" pitchFamily="34" charset="0"/>
                <a:cs typeface="Calibri" pitchFamily="34" charset="0"/>
              </a:rPr>
              <a:t> </a:t>
            </a:r>
            <a:r>
              <a:rPr lang="en-US" sz="2000" dirty="0" err="1" smtClean="0">
                <a:latin typeface="Calibri" pitchFamily="34" charset="0"/>
                <a:cs typeface="Calibri" pitchFamily="34" charset="0"/>
              </a:rPr>
              <a:t>slike</a:t>
            </a:r>
            <a:endParaRPr lang="sr-Latn-RS" sz="2000" dirty="0" smtClean="0">
              <a:latin typeface="Calibri" pitchFamily="34" charset="0"/>
              <a:cs typeface="Calibri" pitchFamily="34" charset="0"/>
            </a:endParaRPr>
          </a:p>
          <a:p>
            <a:pPr lvl="2"/>
            <a:r>
              <a:rPr lang="en-US" sz="2000" dirty="0" err="1" smtClean="0">
                <a:latin typeface="Calibri" pitchFamily="34" charset="0"/>
                <a:cs typeface="Calibri" pitchFamily="34" charset="0"/>
              </a:rPr>
              <a:t>Statički</a:t>
            </a:r>
            <a:r>
              <a:rPr lang="en-US" sz="2000" dirty="0" smtClean="0">
                <a:latin typeface="Calibri" pitchFamily="34" charset="0"/>
                <a:cs typeface="Calibri" pitchFamily="34" charset="0"/>
              </a:rPr>
              <a:t> </a:t>
            </a:r>
            <a:r>
              <a:rPr lang="en-US" sz="2000" dirty="0">
                <a:latin typeface="Calibri" pitchFamily="34" charset="0"/>
                <a:cs typeface="Calibri" pitchFamily="34" charset="0"/>
              </a:rPr>
              <a:t>B </a:t>
            </a:r>
            <a:r>
              <a:rPr lang="en-US" sz="2000" dirty="0" err="1">
                <a:latin typeface="Calibri" pitchFamily="34" charset="0"/>
                <a:cs typeface="Calibri" pitchFamily="34" charset="0"/>
              </a:rPr>
              <a:t>skeneri</a:t>
            </a:r>
            <a:r>
              <a:rPr lang="en-US" sz="2000" dirty="0">
                <a:latin typeface="Calibri" pitchFamily="34" charset="0"/>
                <a:cs typeface="Calibri" pitchFamily="34" charset="0"/>
              </a:rPr>
              <a:t> ne </a:t>
            </a:r>
            <a:r>
              <a:rPr lang="en-US" sz="2000" dirty="0" err="1">
                <a:latin typeface="Calibri" pitchFamily="34" charset="0"/>
                <a:cs typeface="Calibri" pitchFamily="34" charset="0"/>
              </a:rPr>
              <a:t>mogu</a:t>
            </a:r>
            <a:r>
              <a:rPr lang="en-US" sz="2000" dirty="0">
                <a:latin typeface="Calibri" pitchFamily="34" charset="0"/>
                <a:cs typeface="Calibri" pitchFamily="34" charset="0"/>
              </a:rPr>
              <a:t> da se </a:t>
            </a:r>
            <a:r>
              <a:rPr lang="en-US" sz="2000" dirty="0" err="1">
                <a:latin typeface="Calibri" pitchFamily="34" charset="0"/>
                <a:cs typeface="Calibri" pitchFamily="34" charset="0"/>
              </a:rPr>
              <a:t>koriste</a:t>
            </a:r>
            <a:r>
              <a:rPr lang="en-US" sz="2000" dirty="0">
                <a:latin typeface="Calibri" pitchFamily="34" charset="0"/>
                <a:cs typeface="Calibri" pitchFamily="34" charset="0"/>
              </a:rPr>
              <a:t> </a:t>
            </a:r>
            <a:r>
              <a:rPr lang="en-US" sz="2000" dirty="0" err="1">
                <a:latin typeface="Calibri" pitchFamily="34" charset="0"/>
                <a:cs typeface="Calibri" pitchFamily="34" charset="0"/>
              </a:rPr>
              <a:t>za</a:t>
            </a:r>
            <a:r>
              <a:rPr lang="en-US" sz="2000" dirty="0">
                <a:latin typeface="Calibri" pitchFamily="34" charset="0"/>
                <a:cs typeface="Calibri" pitchFamily="34" charset="0"/>
              </a:rPr>
              <a:t> </a:t>
            </a:r>
            <a:r>
              <a:rPr lang="en-US" sz="2000" dirty="0" err="1">
                <a:latin typeface="Calibri" pitchFamily="34" charset="0"/>
                <a:cs typeface="Calibri" pitchFamily="34" charset="0"/>
              </a:rPr>
              <a:t>posmatranje</a:t>
            </a:r>
            <a:r>
              <a:rPr lang="en-US" sz="2000" dirty="0">
                <a:latin typeface="Calibri" pitchFamily="34" charset="0"/>
                <a:cs typeface="Calibri" pitchFamily="34" charset="0"/>
              </a:rPr>
              <a:t> </a:t>
            </a:r>
            <a:r>
              <a:rPr lang="en-US" sz="2000" dirty="0" err="1">
                <a:latin typeface="Calibri" pitchFamily="34" charset="0"/>
                <a:cs typeface="Calibri" pitchFamily="34" charset="0"/>
              </a:rPr>
              <a:t>organa</a:t>
            </a:r>
            <a:r>
              <a:rPr lang="en-US" sz="2000" dirty="0">
                <a:latin typeface="Calibri" pitchFamily="34" charset="0"/>
                <a:cs typeface="Calibri" pitchFamily="34" charset="0"/>
              </a:rPr>
              <a:t> </a:t>
            </a:r>
            <a:r>
              <a:rPr lang="en-US" sz="2000" dirty="0" err="1">
                <a:latin typeface="Calibri" pitchFamily="34" charset="0"/>
                <a:cs typeface="Calibri" pitchFamily="34" charset="0"/>
              </a:rPr>
              <a:t>koji</a:t>
            </a:r>
            <a:r>
              <a:rPr lang="en-US" sz="2000" dirty="0">
                <a:latin typeface="Calibri" pitchFamily="34" charset="0"/>
                <a:cs typeface="Calibri" pitchFamily="34" charset="0"/>
              </a:rPr>
              <a:t> se </a:t>
            </a:r>
            <a:r>
              <a:rPr lang="en-US" sz="2000" dirty="0" err="1">
                <a:latin typeface="Calibri" pitchFamily="34" charset="0"/>
                <a:cs typeface="Calibri" pitchFamily="34" charset="0"/>
              </a:rPr>
              <a:t>brzo</a:t>
            </a:r>
            <a:r>
              <a:rPr lang="en-US" sz="2000" dirty="0">
                <a:latin typeface="Calibri" pitchFamily="34" charset="0"/>
                <a:cs typeface="Calibri" pitchFamily="34" charset="0"/>
              </a:rPr>
              <a:t> </a:t>
            </a:r>
            <a:r>
              <a:rPr lang="en-US" sz="2000" dirty="0" err="1">
                <a:latin typeface="Calibri" pitchFamily="34" charset="0"/>
                <a:cs typeface="Calibri" pitchFamily="34" charset="0"/>
              </a:rPr>
              <a:t>pomeraju</a:t>
            </a:r>
            <a:r>
              <a:rPr lang="en-US" sz="2000" dirty="0">
                <a:latin typeface="Calibri" pitchFamily="34" charset="0"/>
                <a:cs typeface="Calibri" pitchFamily="34" charset="0"/>
              </a:rPr>
              <a:t> </a:t>
            </a:r>
            <a:endParaRPr lang="sr-Latn-RS" sz="2000" dirty="0" smtClean="0">
              <a:latin typeface="Calibri" pitchFamily="34" charset="0"/>
              <a:cs typeface="Calibri" pitchFamily="34" charset="0"/>
            </a:endParaRPr>
          </a:p>
          <a:p>
            <a:r>
              <a:rPr lang="sr-Latn-RS" sz="2000" dirty="0" smtClean="0">
                <a:latin typeface="Calibri" pitchFamily="34" charset="0"/>
                <a:cs typeface="Calibri" pitchFamily="34" charset="0"/>
              </a:rPr>
              <a:t>B </a:t>
            </a:r>
            <a:r>
              <a:rPr lang="en-US" sz="2000" dirty="0" err="1" smtClean="0">
                <a:latin typeface="Calibri" pitchFamily="34" charset="0"/>
                <a:cs typeface="Calibri" pitchFamily="34" charset="0"/>
              </a:rPr>
              <a:t>skeneri</a:t>
            </a:r>
            <a:r>
              <a:rPr lang="en-US" sz="2000" dirty="0" smtClean="0">
                <a:latin typeface="Calibri" pitchFamily="34" charset="0"/>
                <a:cs typeface="Calibri" pitchFamily="34" charset="0"/>
              </a:rPr>
              <a:t> </a:t>
            </a:r>
            <a:r>
              <a:rPr lang="en-US" sz="2000" dirty="0">
                <a:latin typeface="Calibri" pitchFamily="34" charset="0"/>
                <a:cs typeface="Calibri" pitchFamily="34" charset="0"/>
              </a:rPr>
              <a:t>u </a:t>
            </a:r>
            <a:r>
              <a:rPr lang="en-US" sz="2000" dirty="0" err="1">
                <a:latin typeface="Calibri" pitchFamily="34" charset="0"/>
                <a:cs typeface="Calibri" pitchFamily="34" charset="0"/>
              </a:rPr>
              <a:t>realnom</a:t>
            </a:r>
            <a:r>
              <a:rPr lang="en-US" sz="2000" dirty="0">
                <a:latin typeface="Calibri" pitchFamily="34" charset="0"/>
                <a:cs typeface="Calibri" pitchFamily="34" charset="0"/>
              </a:rPr>
              <a:t> </a:t>
            </a:r>
            <a:r>
              <a:rPr lang="en-US" sz="2000" dirty="0" err="1">
                <a:latin typeface="Calibri" pitchFamily="34" charset="0"/>
                <a:cs typeface="Calibri" pitchFamily="34" charset="0"/>
              </a:rPr>
              <a:t>vremenu</a:t>
            </a:r>
            <a:r>
              <a:rPr lang="en-US" sz="2000" dirty="0">
                <a:latin typeface="Calibri" pitchFamily="34" charset="0"/>
                <a:cs typeface="Calibri" pitchFamily="34" charset="0"/>
              </a:rPr>
              <a:t> </a:t>
            </a:r>
            <a:endParaRPr lang="sr-Latn-RS" sz="2000" dirty="0" smtClean="0">
              <a:latin typeface="Calibri" pitchFamily="34" charset="0"/>
              <a:cs typeface="Calibri" pitchFamily="34" charset="0"/>
            </a:endParaRPr>
          </a:p>
          <a:p>
            <a:pPr lvl="2"/>
            <a:r>
              <a:rPr lang="en-US" sz="2000" dirty="0" err="1" smtClean="0">
                <a:latin typeface="Calibri" pitchFamily="34" charset="0"/>
                <a:cs typeface="Calibri" pitchFamily="34" charset="0"/>
              </a:rPr>
              <a:t>Mehanički</a:t>
            </a:r>
            <a:r>
              <a:rPr lang="en-US" sz="2000" dirty="0" smtClean="0">
                <a:latin typeface="Calibri" pitchFamily="34" charset="0"/>
                <a:cs typeface="Calibri" pitchFamily="34" charset="0"/>
              </a:rPr>
              <a:t> </a:t>
            </a:r>
            <a:r>
              <a:rPr lang="en-US" sz="2000" dirty="0" err="1">
                <a:latin typeface="Calibri" pitchFamily="34" charset="0"/>
                <a:cs typeface="Calibri" pitchFamily="34" charset="0"/>
              </a:rPr>
              <a:t>ili</a:t>
            </a:r>
            <a:r>
              <a:rPr lang="en-US" sz="2000" dirty="0">
                <a:latin typeface="Calibri" pitchFamily="34" charset="0"/>
                <a:cs typeface="Calibri" pitchFamily="34" charset="0"/>
              </a:rPr>
              <a:t> </a:t>
            </a:r>
            <a:r>
              <a:rPr lang="en-US" sz="2000" dirty="0" err="1">
                <a:latin typeface="Calibri" pitchFamily="34" charset="0"/>
                <a:cs typeface="Calibri" pitchFamily="34" charset="0"/>
              </a:rPr>
              <a:t>elektronski</a:t>
            </a:r>
            <a:r>
              <a:rPr lang="en-US" sz="2000" dirty="0">
                <a:latin typeface="Calibri" pitchFamily="34" charset="0"/>
                <a:cs typeface="Calibri" pitchFamily="34" charset="0"/>
              </a:rPr>
              <a:t> </a:t>
            </a:r>
            <a:r>
              <a:rPr lang="en-US" sz="2000" dirty="0" err="1">
                <a:latin typeface="Calibri" pitchFamily="34" charset="0"/>
                <a:cs typeface="Calibri" pitchFamily="34" charset="0"/>
              </a:rPr>
              <a:t>upravljano</a:t>
            </a:r>
            <a:r>
              <a:rPr lang="en-US" sz="2000" dirty="0">
                <a:latin typeface="Calibri" pitchFamily="34" charset="0"/>
                <a:cs typeface="Calibri" pitchFamily="34" charset="0"/>
              </a:rPr>
              <a:t> </a:t>
            </a:r>
            <a:r>
              <a:rPr lang="en-US" sz="2000" dirty="0" err="1">
                <a:latin typeface="Calibri" pitchFamily="34" charset="0"/>
                <a:cs typeface="Calibri" pitchFamily="34" charset="0"/>
              </a:rPr>
              <a:t>pomeranje</a:t>
            </a:r>
            <a:r>
              <a:rPr lang="en-US" sz="2000" dirty="0">
                <a:latin typeface="Calibri" pitchFamily="34" charset="0"/>
                <a:cs typeface="Calibri" pitchFamily="34" charset="0"/>
              </a:rPr>
              <a:t> </a:t>
            </a:r>
            <a:r>
              <a:rPr lang="en-US" sz="2000" dirty="0" err="1">
                <a:latin typeface="Calibri" pitchFamily="34" charset="0"/>
                <a:cs typeface="Calibri" pitchFamily="34" charset="0"/>
              </a:rPr>
              <a:t>sonde</a:t>
            </a:r>
            <a:r>
              <a:rPr lang="en-US" sz="2000" dirty="0">
                <a:latin typeface="Calibri" pitchFamily="34" charset="0"/>
                <a:cs typeface="Calibri" pitchFamily="34" charset="0"/>
              </a:rPr>
              <a:t> </a:t>
            </a:r>
            <a:endParaRPr lang="sr-Latn-RS" sz="2000" dirty="0">
              <a:latin typeface="Calibri" pitchFamily="34" charset="0"/>
              <a:cs typeface="Calibri" pitchFamily="34" charset="0"/>
            </a:endParaRPr>
          </a:p>
          <a:p>
            <a:pPr lvl="2"/>
            <a:r>
              <a:rPr lang="en-US" sz="2000" dirty="0" err="1" smtClean="0">
                <a:latin typeface="Calibri" pitchFamily="34" charset="0"/>
                <a:cs typeface="Calibri" pitchFamily="34" charset="0"/>
              </a:rPr>
              <a:t>Slike</a:t>
            </a:r>
            <a:r>
              <a:rPr lang="en-US" sz="2000" dirty="0" smtClean="0">
                <a:latin typeface="Calibri" pitchFamily="34" charset="0"/>
                <a:cs typeface="Calibri" pitchFamily="34" charset="0"/>
              </a:rPr>
              <a:t> </a:t>
            </a:r>
            <a:r>
              <a:rPr lang="en-US" sz="2000" dirty="0">
                <a:latin typeface="Calibri" pitchFamily="34" charset="0"/>
                <a:cs typeface="Calibri" pitchFamily="34" charset="0"/>
              </a:rPr>
              <a:t>se </a:t>
            </a:r>
            <a:r>
              <a:rPr lang="en-US" sz="2000" dirty="0" err="1">
                <a:latin typeface="Calibri" pitchFamily="34" charset="0"/>
                <a:cs typeface="Calibri" pitchFamily="34" charset="0"/>
              </a:rPr>
              <a:t>dobijaju</a:t>
            </a:r>
            <a:r>
              <a:rPr lang="en-US" sz="2000" dirty="0">
                <a:latin typeface="Calibri" pitchFamily="34" charset="0"/>
                <a:cs typeface="Calibri" pitchFamily="34" charset="0"/>
              </a:rPr>
              <a:t> </a:t>
            </a:r>
            <a:r>
              <a:rPr lang="en-US" sz="2000" dirty="0" err="1">
                <a:latin typeface="Calibri" pitchFamily="34" charset="0"/>
                <a:cs typeface="Calibri" pitchFamily="34" charset="0"/>
              </a:rPr>
              <a:t>za</a:t>
            </a:r>
            <a:r>
              <a:rPr lang="en-US" sz="2000" dirty="0">
                <a:latin typeface="Calibri" pitchFamily="34" charset="0"/>
                <a:cs typeface="Calibri" pitchFamily="34" charset="0"/>
              </a:rPr>
              <a:t> </a:t>
            </a:r>
            <a:r>
              <a:rPr lang="en-US" sz="2000" dirty="0" err="1">
                <a:latin typeface="Calibri" pitchFamily="34" charset="0"/>
                <a:cs typeface="Calibri" pitchFamily="34" charset="0"/>
              </a:rPr>
              <a:t>nekoliko</a:t>
            </a:r>
            <a:r>
              <a:rPr lang="en-US" sz="2000" dirty="0">
                <a:latin typeface="Calibri" pitchFamily="34" charset="0"/>
                <a:cs typeface="Calibri" pitchFamily="34" charset="0"/>
              </a:rPr>
              <a:t> </a:t>
            </a:r>
            <a:r>
              <a:rPr lang="en-US" sz="2000" dirty="0" err="1">
                <a:latin typeface="Calibri" pitchFamily="34" charset="0"/>
                <a:cs typeface="Calibri" pitchFamily="34" charset="0"/>
              </a:rPr>
              <a:t>milisekundi</a:t>
            </a:r>
            <a:endParaRPr lang="en-US" sz="2000" dirty="0">
              <a:latin typeface="Calibri" pitchFamily="34" charset="0"/>
              <a:cs typeface="Calibri"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000" y="4324222"/>
            <a:ext cx="7721997" cy="2495678"/>
          </a:xfrm>
          <a:prstGeom prst="rect">
            <a:avLst/>
          </a:prstGeom>
        </p:spPr>
      </p:pic>
    </p:spTree>
    <p:extLst>
      <p:ext uri="{BB962C8B-B14F-4D97-AF65-F5344CB8AC3E}">
        <p14:creationId xmlns:p14="http://schemas.microsoft.com/office/powerpoint/2010/main" val="38522875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r-Latn-RS" dirty="0" smtClean="0">
                <a:latin typeface="Calibri" pitchFamily="34" charset="0"/>
                <a:cs typeface="Calibri" pitchFamily="34" charset="0"/>
              </a:rPr>
              <a:t>     M mod (Motion </a:t>
            </a:r>
            <a:r>
              <a:rPr lang="sr-Latn-RS" dirty="0">
                <a:latin typeface="Calibri" pitchFamily="34" charset="0"/>
                <a:cs typeface="Calibri" pitchFamily="34" charset="0"/>
              </a:rPr>
              <a:t>mode)</a:t>
            </a:r>
            <a:endParaRPr lang="en-US" dirty="0">
              <a:latin typeface="Calibri" pitchFamily="34" charset="0"/>
              <a:cs typeface="Calibri" pitchFamily="34" charset="0"/>
            </a:endParaRPr>
          </a:p>
        </p:txBody>
      </p:sp>
      <p:sp>
        <p:nvSpPr>
          <p:cNvPr id="3" name="Content Placeholder 2"/>
          <p:cNvSpPr>
            <a:spLocks noGrp="1"/>
          </p:cNvSpPr>
          <p:nvPr>
            <p:ph idx="1"/>
          </p:nvPr>
        </p:nvSpPr>
        <p:spPr/>
        <p:txBody>
          <a:bodyPr>
            <a:normAutofit lnSpcReduction="10000"/>
          </a:bodyPr>
          <a:lstStyle/>
          <a:p>
            <a:r>
              <a:rPr lang="en-US" sz="2400" dirty="0" err="1">
                <a:latin typeface="Calibri" pitchFamily="34" charset="0"/>
                <a:cs typeface="Calibri" pitchFamily="34" charset="0"/>
              </a:rPr>
              <a:t>Ukoliko</a:t>
            </a:r>
            <a:r>
              <a:rPr lang="en-US" sz="2400" dirty="0">
                <a:latin typeface="Calibri" pitchFamily="34" charset="0"/>
                <a:cs typeface="Calibri" pitchFamily="34" charset="0"/>
              </a:rPr>
              <a:t> se </a:t>
            </a:r>
            <a:r>
              <a:rPr lang="en-US" sz="2400" dirty="0" err="1">
                <a:latin typeface="Calibri" pitchFamily="34" charset="0"/>
                <a:cs typeface="Calibri" pitchFamily="34" charset="0"/>
              </a:rPr>
              <a:t>snimanje</a:t>
            </a:r>
            <a:r>
              <a:rPr lang="en-US" sz="2400" dirty="0">
                <a:latin typeface="Calibri" pitchFamily="34" charset="0"/>
                <a:cs typeface="Calibri" pitchFamily="34" charset="0"/>
              </a:rPr>
              <a:t> u A </a:t>
            </a:r>
            <a:r>
              <a:rPr lang="en-US" sz="2400" dirty="0" err="1">
                <a:latin typeface="Calibri" pitchFamily="34" charset="0"/>
                <a:cs typeface="Calibri" pitchFamily="34" charset="0"/>
              </a:rPr>
              <a:t>modu</a:t>
            </a:r>
            <a:r>
              <a:rPr lang="en-US" sz="2400" dirty="0">
                <a:latin typeface="Calibri" pitchFamily="34" charset="0"/>
                <a:cs typeface="Calibri" pitchFamily="34" charset="0"/>
              </a:rPr>
              <a:t> </a:t>
            </a:r>
            <a:r>
              <a:rPr lang="en-US" sz="2400" dirty="0" err="1">
                <a:latin typeface="Calibri" pitchFamily="34" charset="0"/>
                <a:cs typeface="Calibri" pitchFamily="34" charset="0"/>
              </a:rPr>
              <a:t>koristi</a:t>
            </a:r>
            <a:r>
              <a:rPr lang="en-US" sz="2400" dirty="0">
                <a:latin typeface="Calibri" pitchFamily="34" charset="0"/>
                <a:cs typeface="Calibri" pitchFamily="34" charset="0"/>
              </a:rPr>
              <a:t> </a:t>
            </a:r>
            <a:r>
              <a:rPr lang="en-US" sz="2400" dirty="0" err="1">
                <a:latin typeface="Calibri" pitchFamily="34" charset="0"/>
                <a:cs typeface="Calibri" pitchFamily="34" charset="0"/>
              </a:rPr>
              <a:t>za</a:t>
            </a:r>
            <a:r>
              <a:rPr lang="en-US" sz="2400" dirty="0">
                <a:latin typeface="Calibri" pitchFamily="34" charset="0"/>
                <a:cs typeface="Calibri" pitchFamily="34" charset="0"/>
              </a:rPr>
              <a:t> </a:t>
            </a:r>
            <a:r>
              <a:rPr lang="en-US" sz="2400" dirty="0" err="1">
                <a:latin typeface="Calibri" pitchFamily="34" charset="0"/>
                <a:cs typeface="Calibri" pitchFamily="34" charset="0"/>
              </a:rPr>
              <a:t>praćenje</a:t>
            </a:r>
            <a:r>
              <a:rPr lang="en-US" sz="2400" dirty="0">
                <a:latin typeface="Calibri" pitchFamily="34" charset="0"/>
                <a:cs typeface="Calibri" pitchFamily="34" charset="0"/>
              </a:rPr>
              <a:t> </a:t>
            </a:r>
            <a:r>
              <a:rPr lang="en-US" sz="2400" dirty="0" err="1">
                <a:latin typeface="Calibri" pitchFamily="34" charset="0"/>
                <a:cs typeface="Calibri" pitchFamily="34" charset="0"/>
              </a:rPr>
              <a:t>struktura</a:t>
            </a:r>
            <a:r>
              <a:rPr lang="en-US" sz="2400" dirty="0">
                <a:latin typeface="Calibri" pitchFamily="34" charset="0"/>
                <a:cs typeface="Calibri" pitchFamily="34" charset="0"/>
              </a:rPr>
              <a:t> </a:t>
            </a:r>
            <a:r>
              <a:rPr lang="en-US" sz="2400" dirty="0" err="1">
                <a:latin typeface="Calibri" pitchFamily="34" charset="0"/>
                <a:cs typeface="Calibri" pitchFamily="34" charset="0"/>
              </a:rPr>
              <a:t>koje</a:t>
            </a:r>
            <a:r>
              <a:rPr lang="en-US" sz="2400" dirty="0">
                <a:latin typeface="Calibri" pitchFamily="34" charset="0"/>
                <a:cs typeface="Calibri" pitchFamily="34" charset="0"/>
              </a:rPr>
              <a:t> u </a:t>
            </a:r>
            <a:r>
              <a:rPr lang="en-US" sz="2400" dirty="0" err="1">
                <a:latin typeface="Calibri" pitchFamily="34" charset="0"/>
                <a:cs typeface="Calibri" pitchFamily="34" charset="0"/>
              </a:rPr>
              <a:t>toku</a:t>
            </a:r>
            <a:r>
              <a:rPr lang="en-US" sz="2400" dirty="0">
                <a:latin typeface="Calibri" pitchFamily="34" charset="0"/>
                <a:cs typeface="Calibri" pitchFamily="34" charset="0"/>
              </a:rPr>
              <a:t> </a:t>
            </a:r>
            <a:r>
              <a:rPr lang="en-US" sz="2400" dirty="0" err="1">
                <a:latin typeface="Calibri" pitchFamily="34" charset="0"/>
                <a:cs typeface="Calibri" pitchFamily="34" charset="0"/>
              </a:rPr>
              <a:t>merenja</a:t>
            </a:r>
            <a:r>
              <a:rPr lang="en-US" sz="2400" dirty="0">
                <a:latin typeface="Calibri" pitchFamily="34" charset="0"/>
                <a:cs typeface="Calibri" pitchFamily="34" charset="0"/>
              </a:rPr>
              <a:t> </a:t>
            </a:r>
            <a:r>
              <a:rPr lang="en-US" sz="2400" dirty="0" err="1">
                <a:latin typeface="Calibri" pitchFamily="34" charset="0"/>
                <a:cs typeface="Calibri" pitchFamily="34" charset="0"/>
              </a:rPr>
              <a:t>menjaju</a:t>
            </a:r>
            <a:r>
              <a:rPr lang="en-US" sz="2400" dirty="0">
                <a:latin typeface="Calibri" pitchFamily="34" charset="0"/>
                <a:cs typeface="Calibri" pitchFamily="34" charset="0"/>
              </a:rPr>
              <a:t> </a:t>
            </a:r>
            <a:r>
              <a:rPr lang="en-US" sz="2400" dirty="0" err="1">
                <a:latin typeface="Calibri" pitchFamily="34" charset="0"/>
                <a:cs typeface="Calibri" pitchFamily="34" charset="0"/>
              </a:rPr>
              <a:t>svoj</a:t>
            </a:r>
            <a:r>
              <a:rPr lang="en-US" sz="2400" dirty="0">
                <a:latin typeface="Calibri" pitchFamily="34" charset="0"/>
                <a:cs typeface="Calibri" pitchFamily="34" charset="0"/>
              </a:rPr>
              <a:t> </a:t>
            </a:r>
            <a:r>
              <a:rPr lang="en-US" sz="2400" dirty="0" err="1">
                <a:latin typeface="Calibri" pitchFamily="34" charset="0"/>
                <a:cs typeface="Calibri" pitchFamily="34" charset="0"/>
              </a:rPr>
              <a:t>položaj</a:t>
            </a:r>
            <a:r>
              <a:rPr lang="en-US" sz="2400" dirty="0">
                <a:latin typeface="Calibri" pitchFamily="34" charset="0"/>
                <a:cs typeface="Calibri" pitchFamily="34" charset="0"/>
              </a:rPr>
              <a:t>, </a:t>
            </a:r>
            <a:r>
              <a:rPr lang="en-US" sz="2400" dirty="0" err="1">
                <a:latin typeface="Calibri" pitchFamily="34" charset="0"/>
                <a:cs typeface="Calibri" pitchFamily="34" charset="0"/>
              </a:rPr>
              <a:t>kao</a:t>
            </a:r>
            <a:r>
              <a:rPr lang="en-US" sz="2400" dirty="0">
                <a:latin typeface="Calibri" pitchFamily="34" charset="0"/>
                <a:cs typeface="Calibri" pitchFamily="34" charset="0"/>
              </a:rPr>
              <a:t> </a:t>
            </a:r>
            <a:r>
              <a:rPr lang="en-US" sz="2400" dirty="0" err="1">
                <a:latin typeface="Calibri" pitchFamily="34" charset="0"/>
                <a:cs typeface="Calibri" pitchFamily="34" charset="0"/>
              </a:rPr>
              <a:t>kod</a:t>
            </a:r>
            <a:r>
              <a:rPr lang="en-US" sz="2400" dirty="0">
                <a:latin typeface="Calibri" pitchFamily="34" charset="0"/>
                <a:cs typeface="Calibri" pitchFamily="34" charset="0"/>
              </a:rPr>
              <a:t> </a:t>
            </a:r>
            <a:r>
              <a:rPr lang="en-US" sz="2400" dirty="0" err="1">
                <a:latin typeface="Calibri" pitchFamily="34" charset="0"/>
                <a:cs typeface="Calibri" pitchFamily="34" charset="0"/>
              </a:rPr>
              <a:t>ultrazvučnog</a:t>
            </a:r>
            <a:r>
              <a:rPr lang="en-US" sz="2400" dirty="0">
                <a:latin typeface="Calibri" pitchFamily="34" charset="0"/>
                <a:cs typeface="Calibri" pitchFamily="34" charset="0"/>
              </a:rPr>
              <a:t> </a:t>
            </a:r>
            <a:r>
              <a:rPr lang="en-US" sz="2400" dirty="0" err="1">
                <a:latin typeface="Calibri" pitchFamily="34" charset="0"/>
                <a:cs typeface="Calibri" pitchFamily="34" charset="0"/>
              </a:rPr>
              <a:t>pregleda</a:t>
            </a:r>
            <a:r>
              <a:rPr lang="en-US" sz="2400" dirty="0">
                <a:latin typeface="Calibri" pitchFamily="34" charset="0"/>
                <a:cs typeface="Calibri" pitchFamily="34" charset="0"/>
              </a:rPr>
              <a:t> </a:t>
            </a:r>
            <a:r>
              <a:rPr lang="en-US" sz="2400" dirty="0" err="1">
                <a:latin typeface="Calibri" pitchFamily="34" charset="0"/>
                <a:cs typeface="Calibri" pitchFamily="34" charset="0"/>
              </a:rPr>
              <a:t>srca</a:t>
            </a:r>
            <a:r>
              <a:rPr lang="en-US" sz="2400" dirty="0">
                <a:latin typeface="Calibri" pitchFamily="34" charset="0"/>
                <a:cs typeface="Calibri" pitchFamily="34" charset="0"/>
              </a:rPr>
              <a:t>, </a:t>
            </a:r>
            <a:r>
              <a:rPr lang="en-US" sz="2400" dirty="0" err="1">
                <a:latin typeface="Calibri" pitchFamily="34" charset="0"/>
                <a:cs typeface="Calibri" pitchFamily="34" charset="0"/>
              </a:rPr>
              <a:t>reč</a:t>
            </a:r>
            <a:r>
              <a:rPr lang="en-US" sz="2400" dirty="0">
                <a:latin typeface="Calibri" pitchFamily="34" charset="0"/>
                <a:cs typeface="Calibri" pitchFamily="34" charset="0"/>
              </a:rPr>
              <a:t> je o M </a:t>
            </a:r>
            <a:r>
              <a:rPr lang="en-US" sz="2400" dirty="0" err="1">
                <a:latin typeface="Calibri" pitchFamily="34" charset="0"/>
                <a:cs typeface="Calibri" pitchFamily="34" charset="0"/>
              </a:rPr>
              <a:t>modu</a:t>
            </a:r>
            <a:r>
              <a:rPr lang="en-US" sz="2400" dirty="0">
                <a:latin typeface="Calibri" pitchFamily="34" charset="0"/>
                <a:cs typeface="Calibri" pitchFamily="34" charset="0"/>
              </a:rPr>
              <a:t> (Motion mode</a:t>
            </a:r>
            <a:r>
              <a:rPr lang="en-US" sz="2400" dirty="0" smtClean="0">
                <a:latin typeface="Calibri" pitchFamily="34" charset="0"/>
                <a:cs typeface="Calibri" pitchFamily="34" charset="0"/>
              </a:rPr>
              <a:t>)</a:t>
            </a:r>
            <a:endParaRPr lang="sr-Latn-RS" sz="2400" dirty="0" smtClean="0">
              <a:latin typeface="Calibri" pitchFamily="34" charset="0"/>
              <a:cs typeface="Calibri" pitchFamily="34" charset="0"/>
            </a:endParaRPr>
          </a:p>
          <a:p>
            <a:r>
              <a:rPr lang="sr-Latn-RS" sz="2400" dirty="0">
                <a:latin typeface="Calibri" pitchFamily="34" charset="0"/>
                <a:cs typeface="Calibri" pitchFamily="34" charset="0"/>
              </a:rPr>
              <a:t> Posmatraju se dinamički procesi </a:t>
            </a:r>
            <a:endParaRPr lang="sr-Latn-RS" sz="2400" dirty="0" smtClean="0">
              <a:latin typeface="Calibri" pitchFamily="34" charset="0"/>
              <a:cs typeface="Calibri" pitchFamily="34" charset="0"/>
            </a:endParaRPr>
          </a:p>
          <a:p>
            <a:pPr marL="82296" indent="0">
              <a:buNone/>
            </a:pPr>
            <a:r>
              <a:rPr lang="sr-Latn-RS" sz="2400" dirty="0">
                <a:latin typeface="Calibri" pitchFamily="34" charset="0"/>
                <a:cs typeface="Calibri" pitchFamily="34" charset="0"/>
              </a:rPr>
              <a:t>	-</a:t>
            </a:r>
            <a:r>
              <a:rPr lang="sr-Latn-RS" sz="2400" dirty="0" smtClean="0">
                <a:latin typeface="Calibri" pitchFamily="34" charset="0"/>
                <a:cs typeface="Calibri" pitchFamily="34" charset="0"/>
              </a:rPr>
              <a:t>Stacionarni </a:t>
            </a:r>
            <a:r>
              <a:rPr lang="sr-Latn-RS" sz="2400" dirty="0">
                <a:latin typeface="Calibri" pitchFamily="34" charset="0"/>
                <a:cs typeface="Calibri" pitchFamily="34" charset="0"/>
              </a:rPr>
              <a:t>delovi imaju stalno mesto na </a:t>
            </a:r>
            <a:r>
              <a:rPr lang="sr-Latn-RS" sz="2400" dirty="0" smtClean="0">
                <a:latin typeface="Calibri" pitchFamily="34" charset="0"/>
                <a:cs typeface="Calibri" pitchFamily="34" charset="0"/>
              </a:rPr>
              <a:t>ekranu</a:t>
            </a:r>
          </a:p>
          <a:p>
            <a:pPr marL="82296" indent="0">
              <a:buNone/>
            </a:pPr>
            <a:r>
              <a:rPr lang="sr-Latn-RS" sz="2400" dirty="0">
                <a:latin typeface="Calibri" pitchFamily="34" charset="0"/>
                <a:cs typeface="Calibri" pitchFamily="34" charset="0"/>
              </a:rPr>
              <a:t>	-</a:t>
            </a:r>
            <a:r>
              <a:rPr lang="sr-Latn-RS" sz="2400" dirty="0" smtClean="0">
                <a:latin typeface="Calibri" pitchFamily="34" charset="0"/>
                <a:cs typeface="Calibri" pitchFamily="34" charset="0"/>
              </a:rPr>
              <a:t>Pomični </a:t>
            </a:r>
            <a:r>
              <a:rPr lang="sr-Latn-RS" sz="2400" dirty="0">
                <a:latin typeface="Calibri" pitchFamily="34" charset="0"/>
                <a:cs typeface="Calibri" pitchFamily="34" charset="0"/>
              </a:rPr>
              <a:t>delovi imaju promenljivo mesto </a:t>
            </a:r>
          </a:p>
          <a:p>
            <a:r>
              <a:rPr lang="sr-Latn-RS" sz="2400" dirty="0" smtClean="0">
                <a:latin typeface="Calibri" pitchFamily="34" charset="0"/>
                <a:cs typeface="Calibri" pitchFamily="34" charset="0"/>
              </a:rPr>
              <a:t>Y </a:t>
            </a:r>
            <a:r>
              <a:rPr lang="sr-Latn-RS" sz="2400" dirty="0">
                <a:latin typeface="Calibri" pitchFamily="34" charset="0"/>
                <a:cs typeface="Calibri" pitchFamily="34" charset="0"/>
              </a:rPr>
              <a:t>osa prikazuje rastojanje granične površi od sonde, a X vreme merenja, intezitet mlaza je modulisan kao kod B moda </a:t>
            </a:r>
            <a:endParaRPr lang="sr-Latn-RS" sz="2400" dirty="0" smtClean="0">
              <a:latin typeface="Calibri" pitchFamily="34" charset="0"/>
              <a:cs typeface="Calibri" pitchFamily="34" charset="0"/>
            </a:endParaRPr>
          </a:p>
          <a:p>
            <a:r>
              <a:rPr lang="sr-Latn-RS" sz="2400" dirty="0" smtClean="0">
                <a:latin typeface="Calibri" pitchFamily="34" charset="0"/>
                <a:cs typeface="Calibri" pitchFamily="34" charset="0"/>
              </a:rPr>
              <a:t>Posmatranje </a:t>
            </a:r>
            <a:r>
              <a:rPr lang="sr-Latn-RS" sz="2400" dirty="0">
                <a:latin typeface="Calibri" pitchFamily="34" charset="0"/>
                <a:cs typeface="Calibri" pitchFamily="34" charset="0"/>
              </a:rPr>
              <a:t>srčanih zalisaka ili pomeranja </a:t>
            </a:r>
            <a:r>
              <a:rPr lang="sr-Latn-RS" sz="2400" dirty="0" smtClean="0">
                <a:latin typeface="Calibri" pitchFamily="34" charset="0"/>
                <a:cs typeface="Calibri" pitchFamily="34" charset="0"/>
              </a:rPr>
              <a:t>ploda</a:t>
            </a:r>
          </a:p>
          <a:p>
            <a:r>
              <a:rPr lang="sr-Latn-RS" sz="2400" dirty="0" smtClean="0">
                <a:latin typeface="Calibri" pitchFamily="34" charset="0"/>
                <a:cs typeface="Calibri" pitchFamily="34" charset="0"/>
              </a:rPr>
              <a:t>Funkcija </a:t>
            </a:r>
            <a:r>
              <a:rPr lang="sr-Latn-RS" sz="2400" dirty="0">
                <a:latin typeface="Calibri" pitchFamily="34" charset="0"/>
                <a:cs typeface="Calibri" pitchFamily="34" charset="0"/>
              </a:rPr>
              <a:t>refleksivnosti je funkcija i vremena R(x,y,z,t)</a:t>
            </a:r>
            <a:endParaRPr lang="sr-Latn-RS" sz="2400" dirty="0" smtClean="0">
              <a:latin typeface="Calibri" pitchFamily="34" charset="0"/>
              <a:cs typeface="Calibri" pitchFamily="34" charset="0"/>
            </a:endParaRPr>
          </a:p>
          <a:p>
            <a:endParaRPr lang="en-US" sz="2400" dirty="0">
              <a:latin typeface="Calibri" pitchFamily="34" charset="0"/>
              <a:cs typeface="Calibri" pitchFamily="34" charset="0"/>
            </a:endParaRPr>
          </a:p>
        </p:txBody>
      </p:sp>
    </p:spTree>
    <p:extLst>
      <p:ext uri="{BB962C8B-B14F-4D97-AF65-F5344CB8AC3E}">
        <p14:creationId xmlns:p14="http://schemas.microsoft.com/office/powerpoint/2010/main" val="140246308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2400" y="1828800"/>
            <a:ext cx="8937656" cy="2895600"/>
          </a:xfrm>
        </p:spPr>
      </p:pic>
    </p:spTree>
    <p:extLst>
      <p:ext uri="{BB962C8B-B14F-4D97-AF65-F5344CB8AC3E}">
        <p14:creationId xmlns:p14="http://schemas.microsoft.com/office/powerpoint/2010/main" val="33366608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35608" y="457200"/>
            <a:ext cx="7498080" cy="5791200"/>
          </a:xfrm>
        </p:spPr>
        <p:txBody>
          <a:bodyPr/>
          <a:lstStyle/>
          <a:p>
            <a:r>
              <a:rPr lang="sr-Latn-RS" dirty="0"/>
              <a:t>1</a:t>
            </a:r>
            <a:r>
              <a:rPr lang="en-US" dirty="0"/>
              <a:t>8</a:t>
            </a:r>
            <a:r>
              <a:rPr lang="sr-Latn-RS" dirty="0"/>
              <a:t>77. </a:t>
            </a:r>
            <a:r>
              <a:rPr lang="en-US" dirty="0"/>
              <a:t>Lord </a:t>
            </a:r>
            <a:r>
              <a:rPr lang="en-US" dirty="0" err="1"/>
              <a:t>Rejli</a:t>
            </a:r>
            <a:r>
              <a:rPr lang="en-US" dirty="0"/>
              <a:t> je </a:t>
            </a:r>
            <a:r>
              <a:rPr lang="en-US" dirty="0" err="1"/>
              <a:t>prvi</a:t>
            </a:r>
            <a:r>
              <a:rPr lang="en-US" dirty="0"/>
              <a:t> </a:t>
            </a:r>
            <a:r>
              <a:rPr lang="en-US" dirty="0" err="1"/>
              <a:t>opisao</a:t>
            </a:r>
            <a:r>
              <a:rPr lang="en-US" dirty="0"/>
              <a:t> </a:t>
            </a:r>
            <a:r>
              <a:rPr lang="en-US" dirty="0" err="1"/>
              <a:t>zvučni</a:t>
            </a:r>
            <a:r>
              <a:rPr lang="en-US" dirty="0"/>
              <a:t> </a:t>
            </a:r>
            <a:r>
              <a:rPr lang="en-US" dirty="0" err="1"/>
              <a:t>talas</a:t>
            </a:r>
            <a:r>
              <a:rPr lang="en-US" dirty="0"/>
              <a:t> </a:t>
            </a:r>
            <a:r>
              <a:rPr lang="en-US" dirty="0" err="1"/>
              <a:t>kao</a:t>
            </a:r>
            <a:r>
              <a:rPr lang="en-US" dirty="0"/>
              <a:t> </a:t>
            </a:r>
            <a:r>
              <a:rPr lang="en-US" dirty="0" err="1"/>
              <a:t>matematičku</a:t>
            </a:r>
            <a:r>
              <a:rPr lang="en-US" dirty="0"/>
              <a:t> </a:t>
            </a:r>
            <a:r>
              <a:rPr lang="en-US" dirty="0" err="1" smtClean="0"/>
              <a:t>jednačinu</a:t>
            </a:r>
            <a:r>
              <a:rPr lang="sr-Latn-RS" dirty="0" smtClean="0"/>
              <a:t> </a:t>
            </a:r>
            <a:r>
              <a:rPr lang="en-US" dirty="0" smtClean="0"/>
              <a:t>i </a:t>
            </a:r>
            <a:r>
              <a:rPr lang="en-US" dirty="0"/>
              <a:t>time </a:t>
            </a:r>
            <a:r>
              <a:rPr lang="en-US" dirty="0" err="1"/>
              <a:t>postavio</a:t>
            </a:r>
            <a:r>
              <a:rPr lang="en-US" dirty="0"/>
              <a:t> </a:t>
            </a:r>
            <a:r>
              <a:rPr lang="en-US" dirty="0" err="1"/>
              <a:t>osnove</a:t>
            </a:r>
            <a:r>
              <a:rPr lang="en-US" dirty="0"/>
              <a:t> </a:t>
            </a:r>
            <a:r>
              <a:rPr lang="en-US" dirty="0" err="1"/>
              <a:t>budućeg</a:t>
            </a:r>
            <a:r>
              <a:rPr lang="en-US" dirty="0"/>
              <a:t> </a:t>
            </a:r>
            <a:r>
              <a:rPr lang="en-US" dirty="0" err="1"/>
              <a:t>praktičnog</a:t>
            </a:r>
            <a:r>
              <a:rPr lang="en-US" dirty="0"/>
              <a:t> </a:t>
            </a:r>
            <a:r>
              <a:rPr lang="en-US" dirty="0" err="1"/>
              <a:t>rada</a:t>
            </a:r>
            <a:r>
              <a:rPr lang="en-US" dirty="0"/>
              <a:t> u </a:t>
            </a:r>
            <a:r>
              <a:rPr lang="en-US" dirty="0" err="1"/>
              <a:t>akustici</a:t>
            </a:r>
            <a:r>
              <a:rPr lang="en-US" dirty="0"/>
              <a:t>.</a:t>
            </a:r>
          </a:p>
          <a:p>
            <a:endParaRPr lang="en-US" dirty="0"/>
          </a:p>
        </p:txBody>
      </p:sp>
      <p:pic>
        <p:nvPicPr>
          <p:cNvPr id="717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401" y="2819400"/>
            <a:ext cx="3952239" cy="37052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2"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17268" y="2924535"/>
            <a:ext cx="2667000" cy="34949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18779647"/>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09800" y="2209800"/>
            <a:ext cx="5035809" cy="2590933"/>
          </a:xfrm>
        </p:spPr>
      </p:pic>
    </p:spTree>
    <p:extLst>
      <p:ext uri="{BB962C8B-B14F-4D97-AF65-F5344CB8AC3E}">
        <p14:creationId xmlns:p14="http://schemas.microsoft.com/office/powerpoint/2010/main" val="242569979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 mod (Constant-depth Mode</a:t>
            </a:r>
            <a:r>
              <a:rPr lang="en-US" dirty="0" smtClean="0"/>
              <a:t>)</a:t>
            </a:r>
            <a:endParaRPr lang="en-US" dirty="0"/>
          </a:p>
        </p:txBody>
      </p:sp>
      <p:sp>
        <p:nvSpPr>
          <p:cNvPr id="3" name="Content Placeholder 2"/>
          <p:cNvSpPr>
            <a:spLocks noGrp="1"/>
          </p:cNvSpPr>
          <p:nvPr>
            <p:ph idx="1"/>
          </p:nvPr>
        </p:nvSpPr>
        <p:spPr>
          <a:xfrm>
            <a:off x="1143000" y="1676400"/>
            <a:ext cx="7848600" cy="4800600"/>
          </a:xfrm>
        </p:spPr>
        <p:txBody>
          <a:bodyPr>
            <a:normAutofit fontScale="92500" lnSpcReduction="10000"/>
          </a:bodyPr>
          <a:lstStyle/>
          <a:p>
            <a:r>
              <a:rPr lang="vi-VN" dirty="0" smtClean="0">
                <a:latin typeface="Calibri" pitchFamily="34" charset="0"/>
                <a:cs typeface="Calibri" pitchFamily="34" charset="0"/>
              </a:rPr>
              <a:t>Na </a:t>
            </a:r>
            <a:r>
              <a:rPr lang="vi-VN" dirty="0">
                <a:latin typeface="Calibri" pitchFamily="34" charset="0"/>
                <a:cs typeface="Calibri" pitchFamily="34" charset="0"/>
              </a:rPr>
              <a:t>monitoru se prikazuje ravan na tačno određenoj dubini od sonde, normalna na pravac ultrazvučnog </a:t>
            </a:r>
            <a:r>
              <a:rPr lang="vi-VN" dirty="0" smtClean="0">
                <a:latin typeface="Calibri" pitchFamily="34" charset="0"/>
                <a:cs typeface="Calibri" pitchFamily="34" charset="0"/>
              </a:rPr>
              <a:t>talasa</a:t>
            </a:r>
            <a:endParaRPr lang="sr-Latn-RS" dirty="0" smtClean="0">
              <a:latin typeface="Calibri" pitchFamily="34" charset="0"/>
              <a:cs typeface="Calibri" pitchFamily="34" charset="0"/>
            </a:endParaRPr>
          </a:p>
          <a:p>
            <a:pPr marL="82296" indent="0">
              <a:buNone/>
            </a:pPr>
            <a:endParaRPr lang="sr-Latn-RS" dirty="0" smtClean="0">
              <a:latin typeface="Calibri" pitchFamily="34" charset="0"/>
              <a:cs typeface="Calibri" pitchFamily="34" charset="0"/>
            </a:endParaRPr>
          </a:p>
          <a:p>
            <a:r>
              <a:rPr lang="vi-VN" dirty="0">
                <a:latin typeface="Calibri" pitchFamily="34" charset="0"/>
                <a:cs typeface="Calibri" pitchFamily="34" charset="0"/>
              </a:rPr>
              <a:t> Princip rada kao kod B moda </a:t>
            </a:r>
            <a:endParaRPr lang="sr-Latn-RS" dirty="0" smtClean="0">
              <a:latin typeface="Calibri" pitchFamily="34" charset="0"/>
              <a:cs typeface="Calibri" pitchFamily="34" charset="0"/>
            </a:endParaRPr>
          </a:p>
          <a:p>
            <a:pPr marL="82296" indent="0">
              <a:buNone/>
            </a:pPr>
            <a:endParaRPr lang="sr-Latn-RS" dirty="0">
              <a:latin typeface="Calibri" pitchFamily="34" charset="0"/>
              <a:cs typeface="Calibri" pitchFamily="34" charset="0"/>
            </a:endParaRPr>
          </a:p>
          <a:p>
            <a:r>
              <a:rPr lang="vi-VN" dirty="0" smtClean="0">
                <a:latin typeface="Calibri" pitchFamily="34" charset="0"/>
                <a:cs typeface="Calibri" pitchFamily="34" charset="0"/>
              </a:rPr>
              <a:t>Pomična </a:t>
            </a:r>
            <a:r>
              <a:rPr lang="vi-VN" dirty="0">
                <a:latin typeface="Calibri" pitchFamily="34" charset="0"/>
                <a:cs typeface="Calibri" pitchFamily="34" charset="0"/>
              </a:rPr>
              <a:t>sonda sa više piezopretvarača </a:t>
            </a:r>
            <a:endParaRPr lang="sr-Latn-RS" dirty="0" smtClean="0">
              <a:latin typeface="Calibri" pitchFamily="34" charset="0"/>
              <a:cs typeface="Calibri" pitchFamily="34" charset="0"/>
            </a:endParaRPr>
          </a:p>
          <a:p>
            <a:pPr marL="82296" indent="0">
              <a:buNone/>
            </a:pPr>
            <a:endParaRPr lang="sr-Latn-RS" dirty="0">
              <a:latin typeface="Calibri" pitchFamily="34" charset="0"/>
              <a:cs typeface="Calibri" pitchFamily="34" charset="0"/>
            </a:endParaRPr>
          </a:p>
          <a:p>
            <a:r>
              <a:rPr lang="vi-VN" dirty="0" smtClean="0">
                <a:latin typeface="Calibri" pitchFamily="34" charset="0"/>
                <a:cs typeface="Calibri" pitchFamily="34" charset="0"/>
              </a:rPr>
              <a:t>Vrši </a:t>
            </a:r>
            <a:r>
              <a:rPr lang="vi-VN" dirty="0">
                <a:latin typeface="Calibri" pitchFamily="34" charset="0"/>
                <a:cs typeface="Calibri" pitchFamily="34" charset="0"/>
              </a:rPr>
              <a:t>se trigerovanje prikaza sa definisanim vremenskim kašnjenjem</a:t>
            </a:r>
          </a:p>
        </p:txBody>
      </p:sp>
    </p:spTree>
    <p:extLst>
      <p:ext uri="{BB962C8B-B14F-4D97-AF65-F5344CB8AC3E}">
        <p14:creationId xmlns:p14="http://schemas.microsoft.com/office/powerpoint/2010/main" val="77949044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52600" y="1600200"/>
            <a:ext cx="6368937" cy="3733800"/>
          </a:xfrm>
        </p:spPr>
      </p:pic>
    </p:spTree>
    <p:extLst>
      <p:ext uri="{BB962C8B-B14F-4D97-AF65-F5344CB8AC3E}">
        <p14:creationId xmlns:p14="http://schemas.microsoft.com/office/powerpoint/2010/main" val="168231653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a:t>
            </a:r>
            <a:r>
              <a:rPr lang="en-US" dirty="0" err="1" smtClean="0"/>
              <a:t>Doplerov</a:t>
            </a:r>
            <a:r>
              <a:rPr lang="en-US" dirty="0" smtClean="0"/>
              <a:t> </a:t>
            </a:r>
            <a:r>
              <a:rPr lang="en-US" dirty="0" err="1" smtClean="0"/>
              <a:t>efekat</a:t>
            </a:r>
            <a:r>
              <a:rPr lang="en-US" dirty="0" smtClean="0"/>
              <a:t> </a:t>
            </a:r>
            <a:endParaRPr lang="en-US" dirty="0"/>
          </a:p>
        </p:txBody>
      </p:sp>
      <p:sp>
        <p:nvSpPr>
          <p:cNvPr id="3" name="Content Placeholder 2"/>
          <p:cNvSpPr>
            <a:spLocks noGrp="1"/>
          </p:cNvSpPr>
          <p:nvPr>
            <p:ph idx="1"/>
          </p:nvPr>
        </p:nvSpPr>
        <p:spPr/>
        <p:txBody>
          <a:bodyPr>
            <a:normAutofit/>
          </a:bodyPr>
          <a:lstStyle/>
          <a:p>
            <a:r>
              <a:rPr lang="vi-VN" sz="2800" dirty="0" smtClean="0">
                <a:latin typeface="Calibri" pitchFamily="34" charset="0"/>
                <a:cs typeface="Calibri" pitchFamily="34" charset="0"/>
              </a:rPr>
              <a:t>Doplerov </a:t>
            </a:r>
            <a:r>
              <a:rPr lang="vi-VN" sz="2800" dirty="0">
                <a:latin typeface="Calibri" pitchFamily="34" charset="0"/>
                <a:cs typeface="Calibri" pitchFamily="34" charset="0"/>
              </a:rPr>
              <a:t>efekat je </a:t>
            </a:r>
            <a:r>
              <a:rPr lang="vi-VN" sz="2800" dirty="0" smtClean="0">
                <a:latin typeface="Calibri" pitchFamily="34" charset="0"/>
                <a:cs typeface="Calibri" pitchFamily="34" charset="0"/>
              </a:rPr>
              <a:t>promena </a:t>
            </a:r>
            <a:r>
              <a:rPr lang="vi-VN" sz="2800" dirty="0">
                <a:latin typeface="Calibri" pitchFamily="34" charset="0"/>
                <a:cs typeface="Calibri" pitchFamily="34" charset="0"/>
              </a:rPr>
              <a:t>učestalosti zvuka, </a:t>
            </a:r>
            <a:r>
              <a:rPr lang="vi-VN" sz="2800" dirty="0" smtClean="0">
                <a:latin typeface="Calibri" pitchFamily="34" charset="0"/>
                <a:cs typeface="Calibri" pitchFamily="34" charset="0"/>
              </a:rPr>
              <a:t>svetlosti </a:t>
            </a:r>
            <a:r>
              <a:rPr lang="vi-VN" sz="2800" dirty="0">
                <a:latin typeface="Calibri" pitchFamily="34" charset="0"/>
                <a:cs typeface="Calibri" pitchFamily="34" charset="0"/>
              </a:rPr>
              <a:t>ili drugih talasa, prouzrokovana kretanjem izvora talasa ili kretanjem posmatrača (krvnih zrnaca). </a:t>
            </a:r>
            <a:endParaRPr lang="en-US" sz="2800" dirty="0" smtClean="0">
              <a:latin typeface="Calibri" pitchFamily="34" charset="0"/>
              <a:cs typeface="Calibri" pitchFamily="34" charset="0"/>
            </a:endParaRPr>
          </a:p>
          <a:p>
            <a:pPr marL="82296" indent="0">
              <a:buNone/>
            </a:pPr>
            <a:endParaRPr lang="sr-Latn-RS" sz="2800" dirty="0" smtClean="0">
              <a:latin typeface="Calibri" pitchFamily="34" charset="0"/>
              <a:cs typeface="Calibri" pitchFamily="34" charset="0"/>
            </a:endParaRPr>
          </a:p>
          <a:p>
            <a:r>
              <a:rPr lang="vi-VN" sz="2800" dirty="0" smtClean="0">
                <a:latin typeface="Calibri" pitchFamily="34" charset="0"/>
                <a:cs typeface="Calibri" pitchFamily="34" charset="0"/>
              </a:rPr>
              <a:t>Talasi </a:t>
            </a:r>
            <a:r>
              <a:rPr lang="vi-VN" sz="2800" dirty="0">
                <a:latin typeface="Calibri" pitchFamily="34" charset="0"/>
                <a:cs typeface="Calibri" pitchFamily="34" charset="0"/>
              </a:rPr>
              <a:t>se od izvora kreću u koncentričnim krugovima iako se izvor kreće ka posmatraču (ili posmatrač ka izvoru) talasi se zgušnjavaju i učestalost (frekvencija) je viša, a udaljavanjem izvora talasi se razređuju </a:t>
            </a:r>
            <a:r>
              <a:rPr lang="vi-VN" sz="2800" dirty="0" smtClean="0">
                <a:latin typeface="Calibri" pitchFamily="34" charset="0"/>
                <a:cs typeface="Calibri" pitchFamily="34" charset="0"/>
              </a:rPr>
              <a:t>i </a:t>
            </a:r>
            <a:r>
              <a:rPr lang="vi-VN" sz="2800" dirty="0">
                <a:latin typeface="Calibri" pitchFamily="34" charset="0"/>
                <a:cs typeface="Calibri" pitchFamily="34" charset="0"/>
              </a:rPr>
              <a:t>učestalost je niža. </a:t>
            </a:r>
            <a:endParaRPr lang="sr-Latn-RS" sz="2800" dirty="0" smtClean="0">
              <a:latin typeface="Calibri" pitchFamily="34" charset="0"/>
              <a:cs typeface="Calibri" pitchFamily="34" charset="0"/>
            </a:endParaRPr>
          </a:p>
        </p:txBody>
      </p:sp>
    </p:spTree>
    <p:extLst>
      <p:ext uri="{BB962C8B-B14F-4D97-AF65-F5344CB8AC3E}">
        <p14:creationId xmlns:p14="http://schemas.microsoft.com/office/powerpoint/2010/main" val="147909191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vi-VN" sz="2800" dirty="0" smtClean="0">
                <a:latin typeface="Calibri" pitchFamily="34" charset="0"/>
                <a:cs typeface="Calibri" pitchFamily="34" charset="0"/>
              </a:rPr>
              <a:t>Promena </a:t>
            </a:r>
            <a:r>
              <a:rPr lang="vi-VN" sz="2800" dirty="0">
                <a:latin typeface="Calibri" pitchFamily="34" charset="0"/>
                <a:cs typeface="Calibri" pitchFamily="34" charset="0"/>
              </a:rPr>
              <a:t>osnovne učestalosti usled relativnog kretanja se zove </a:t>
            </a:r>
            <a:r>
              <a:rPr lang="vi-VN" sz="2800" b="1" i="1" dirty="0">
                <a:latin typeface="Calibri" pitchFamily="34" charset="0"/>
                <a:cs typeface="Calibri" pitchFamily="34" charset="0"/>
              </a:rPr>
              <a:t>frekventni pomak</a:t>
            </a:r>
            <a:r>
              <a:rPr lang="vi-VN" sz="2800" dirty="0">
                <a:latin typeface="Calibri" pitchFamily="34" charset="0"/>
                <a:cs typeface="Calibri" pitchFamily="34" charset="0"/>
              </a:rPr>
              <a:t>. </a:t>
            </a:r>
            <a:endParaRPr lang="en-US" sz="2800" dirty="0" smtClean="0">
              <a:latin typeface="Calibri" pitchFamily="34" charset="0"/>
              <a:cs typeface="Calibri" pitchFamily="34" charset="0"/>
            </a:endParaRPr>
          </a:p>
          <a:p>
            <a:endParaRPr lang="en-US" sz="2800" dirty="0">
              <a:latin typeface="Calibri" pitchFamily="34" charset="0"/>
              <a:cs typeface="Calibri" pitchFamily="34" charset="0"/>
            </a:endParaRPr>
          </a:p>
          <a:p>
            <a:pPr marL="82296" indent="0">
              <a:buNone/>
            </a:pPr>
            <a:endParaRPr lang="sr-Latn-RS" sz="2800" dirty="0">
              <a:latin typeface="Calibri" pitchFamily="34" charset="0"/>
              <a:cs typeface="Calibri" pitchFamily="34" charset="0"/>
            </a:endParaRPr>
          </a:p>
          <a:p>
            <a:r>
              <a:rPr lang="vi-VN" sz="2800" dirty="0" smtClean="0">
                <a:latin typeface="Calibri" pitchFamily="34" charset="0"/>
                <a:cs typeface="Calibri" pitchFamily="34" charset="0"/>
              </a:rPr>
              <a:t>Sonda </a:t>
            </a:r>
            <a:r>
              <a:rPr lang="vi-VN" sz="2800" dirty="0">
                <a:latin typeface="Calibri" pitchFamily="34" charset="0"/>
                <a:cs typeface="Calibri" pitchFamily="34" charset="0"/>
              </a:rPr>
              <a:t>šalje ultrazvučni talas koji udara u crvena krvna zrnca. Krv svojim kretanjem ka sondi zgušnjava ultrazvučne talase i oni se odbijeni vraćaju sa povećanom učestalošću nazad u sondu.  </a:t>
            </a:r>
            <a:endParaRPr lang="en-US" sz="2800" dirty="0">
              <a:latin typeface="Calibri" pitchFamily="34" charset="0"/>
              <a:cs typeface="Calibri" pitchFamily="34" charset="0"/>
            </a:endParaRPr>
          </a:p>
          <a:p>
            <a:endParaRPr lang="en-US" dirty="0"/>
          </a:p>
        </p:txBody>
      </p:sp>
    </p:spTree>
    <p:extLst>
      <p:ext uri="{BB962C8B-B14F-4D97-AF65-F5344CB8AC3E}">
        <p14:creationId xmlns:p14="http://schemas.microsoft.com/office/powerpoint/2010/main" val="211412818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vi-VN" sz="2800" dirty="0">
                <a:latin typeface="Calibri" pitchFamily="34" charset="0"/>
                <a:cs typeface="Calibri" pitchFamily="34" charset="0"/>
              </a:rPr>
              <a:t>U medicinskoj dijagnostici postoje dve metode kako se </a:t>
            </a:r>
            <a:r>
              <a:rPr lang="vi-VN" sz="2800" dirty="0" smtClean="0">
                <a:latin typeface="Calibri" pitchFamily="34" charset="0"/>
                <a:cs typeface="Calibri" pitchFamily="34" charset="0"/>
              </a:rPr>
              <a:t>primenjuje </a:t>
            </a:r>
            <a:r>
              <a:rPr lang="vi-VN" sz="2800" dirty="0">
                <a:latin typeface="Calibri" pitchFamily="34" charset="0"/>
                <a:cs typeface="Calibri" pitchFamily="34" charset="0"/>
              </a:rPr>
              <a:t>Doplerov </a:t>
            </a:r>
            <a:r>
              <a:rPr lang="vi-VN" sz="2800" dirty="0" smtClean="0">
                <a:latin typeface="Calibri" pitchFamily="34" charset="0"/>
                <a:cs typeface="Calibri" pitchFamily="34" charset="0"/>
              </a:rPr>
              <a:t>efekat</a:t>
            </a:r>
            <a:r>
              <a:rPr lang="sr-Latn-RS" sz="2800" dirty="0">
                <a:latin typeface="Calibri" pitchFamily="34" charset="0"/>
                <a:cs typeface="Calibri" pitchFamily="34" charset="0"/>
              </a:rPr>
              <a:t>:</a:t>
            </a:r>
            <a:r>
              <a:rPr lang="vi-VN" sz="2800" dirty="0" smtClean="0">
                <a:latin typeface="Calibri" pitchFamily="34" charset="0"/>
                <a:cs typeface="Calibri" pitchFamily="34" charset="0"/>
              </a:rPr>
              <a:t> </a:t>
            </a:r>
            <a:endParaRPr lang="sr-Latn-RS" sz="2800" dirty="0" smtClean="0">
              <a:latin typeface="Calibri" pitchFamily="34" charset="0"/>
              <a:cs typeface="Calibri" pitchFamily="34" charset="0"/>
            </a:endParaRPr>
          </a:p>
          <a:p>
            <a:pPr lvl="2"/>
            <a:r>
              <a:rPr lang="vi-VN" sz="2800" dirty="0" smtClean="0">
                <a:latin typeface="Calibri" pitchFamily="34" charset="0"/>
                <a:cs typeface="Calibri" pitchFamily="34" charset="0"/>
              </a:rPr>
              <a:t>kontinuirani </a:t>
            </a:r>
            <a:endParaRPr lang="sr-Latn-RS" sz="2800" dirty="0" smtClean="0">
              <a:latin typeface="Calibri" pitchFamily="34" charset="0"/>
              <a:cs typeface="Calibri" pitchFamily="34" charset="0"/>
            </a:endParaRPr>
          </a:p>
          <a:p>
            <a:pPr lvl="2"/>
            <a:r>
              <a:rPr lang="vi-VN" sz="2800" dirty="0" smtClean="0">
                <a:latin typeface="Calibri" pitchFamily="34" charset="0"/>
                <a:cs typeface="Calibri" pitchFamily="34" charset="0"/>
              </a:rPr>
              <a:t>impulsni </a:t>
            </a:r>
            <a:r>
              <a:rPr lang="vi-VN" sz="2800" dirty="0">
                <a:latin typeface="Calibri" pitchFamily="34" charset="0"/>
                <a:cs typeface="Calibri" pitchFamily="34" charset="0"/>
              </a:rPr>
              <a:t>dopler</a:t>
            </a:r>
            <a:endParaRPr lang="en-US" sz="2800" dirty="0"/>
          </a:p>
        </p:txBody>
      </p:sp>
    </p:spTree>
    <p:extLst>
      <p:ext uri="{BB962C8B-B14F-4D97-AF65-F5344CB8AC3E}">
        <p14:creationId xmlns:p14="http://schemas.microsoft.com/office/powerpoint/2010/main" val="369075071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24200" y="76200"/>
            <a:ext cx="7498080" cy="1143000"/>
          </a:xfrm>
        </p:spPr>
        <p:txBody>
          <a:bodyPr/>
          <a:lstStyle/>
          <a:p>
            <a:r>
              <a:rPr lang="sr-Latn-RS" dirty="0" smtClean="0"/>
              <a:t>Pulsni dopler</a:t>
            </a:r>
            <a:endParaRPr lang="en-US" dirty="0"/>
          </a:p>
        </p:txBody>
      </p:sp>
      <p:sp>
        <p:nvSpPr>
          <p:cNvPr id="3" name="Content Placeholder 2"/>
          <p:cNvSpPr>
            <a:spLocks noGrp="1"/>
          </p:cNvSpPr>
          <p:nvPr>
            <p:ph idx="1"/>
          </p:nvPr>
        </p:nvSpPr>
        <p:spPr>
          <a:xfrm>
            <a:off x="1371600" y="1219200"/>
            <a:ext cx="7498080" cy="4800600"/>
          </a:xfrm>
        </p:spPr>
        <p:txBody>
          <a:bodyPr>
            <a:noAutofit/>
          </a:bodyPr>
          <a:lstStyle/>
          <a:p>
            <a:endParaRPr lang="en-US" sz="2800" dirty="0" smtClean="0">
              <a:latin typeface="Calibri" pitchFamily="34" charset="0"/>
              <a:cs typeface="Calibri" pitchFamily="34" charset="0"/>
            </a:endParaRPr>
          </a:p>
          <a:p>
            <a:r>
              <a:rPr lang="vi-VN" sz="2800" dirty="0" smtClean="0">
                <a:latin typeface="Calibri" pitchFamily="34" charset="0"/>
                <a:cs typeface="Calibri" pitchFamily="34" charset="0"/>
              </a:rPr>
              <a:t>Pulsni </a:t>
            </a:r>
            <a:r>
              <a:rPr lang="vi-VN" sz="2800" dirty="0">
                <a:latin typeface="Calibri" pitchFamily="34" charset="0"/>
                <a:cs typeface="Calibri" pitchFamily="34" charset="0"/>
              </a:rPr>
              <a:t>dopler emituje talase u određenim intervalima, a u pauzama se odbijeni talasi vraćaju nazad u isti kristal. </a:t>
            </a:r>
            <a:endParaRPr lang="en-US" sz="2800" dirty="0" smtClean="0">
              <a:latin typeface="Calibri" pitchFamily="34" charset="0"/>
              <a:cs typeface="Calibri" pitchFamily="34" charset="0"/>
            </a:endParaRPr>
          </a:p>
          <a:p>
            <a:pPr marL="82296" indent="0">
              <a:buNone/>
            </a:pPr>
            <a:endParaRPr lang="en-US" sz="2800" dirty="0">
              <a:latin typeface="Calibri" pitchFamily="34" charset="0"/>
              <a:cs typeface="Calibri" pitchFamily="34" charset="0"/>
            </a:endParaRPr>
          </a:p>
          <a:p>
            <a:pPr marL="82296" indent="0">
              <a:buNone/>
            </a:pPr>
            <a:endParaRPr lang="sr-Latn-RS" sz="2800" dirty="0" smtClean="0">
              <a:latin typeface="Calibri" pitchFamily="34" charset="0"/>
              <a:cs typeface="Calibri" pitchFamily="34" charset="0"/>
            </a:endParaRPr>
          </a:p>
          <a:p>
            <a:r>
              <a:rPr lang="vi-VN" sz="2800" dirty="0" smtClean="0">
                <a:latin typeface="Calibri" pitchFamily="34" charset="0"/>
                <a:cs typeface="Calibri" pitchFamily="34" charset="0"/>
              </a:rPr>
              <a:t>Kod </a:t>
            </a:r>
            <a:r>
              <a:rPr lang="vi-VN" sz="2800" dirty="0">
                <a:latin typeface="Calibri" pitchFamily="34" charset="0"/>
                <a:cs typeface="Calibri" pitchFamily="34" charset="0"/>
              </a:rPr>
              <a:t>pulsnog doplera način odašiljanja talasa je identičan kao kod stvaranja ultrazvučne slike, pa se zato koriste iste </a:t>
            </a:r>
            <a:r>
              <a:rPr lang="vi-VN" sz="2800" dirty="0" smtClean="0">
                <a:latin typeface="Calibri" pitchFamily="34" charset="0"/>
                <a:cs typeface="Calibri" pitchFamily="34" charset="0"/>
              </a:rPr>
              <a:t>sonde </a:t>
            </a:r>
            <a:r>
              <a:rPr lang="vi-VN" sz="2800" dirty="0">
                <a:latin typeface="Calibri" pitchFamily="34" charset="0"/>
                <a:cs typeface="Calibri" pitchFamily="34" charset="0"/>
              </a:rPr>
              <a:t>i za ultrazvučnu sliku i za pulsni dopler. </a:t>
            </a:r>
            <a:endParaRPr lang="sr-Latn-RS" sz="2800" dirty="0" smtClean="0">
              <a:latin typeface="Calibri" pitchFamily="34" charset="0"/>
              <a:cs typeface="Calibri" pitchFamily="34" charset="0"/>
            </a:endParaRPr>
          </a:p>
        </p:txBody>
      </p:sp>
    </p:spTree>
    <p:extLst>
      <p:ext uri="{BB962C8B-B14F-4D97-AF65-F5344CB8AC3E}">
        <p14:creationId xmlns:p14="http://schemas.microsoft.com/office/powerpoint/2010/main" val="129639940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47800" y="1295400"/>
            <a:ext cx="7498080" cy="4800600"/>
          </a:xfrm>
        </p:spPr>
        <p:txBody>
          <a:bodyPr>
            <a:normAutofit fontScale="92500" lnSpcReduction="10000"/>
          </a:bodyPr>
          <a:lstStyle/>
          <a:p>
            <a:r>
              <a:rPr lang="vi-VN" dirty="0">
                <a:latin typeface="Calibri" pitchFamily="34" charset="0"/>
                <a:cs typeface="Calibri" pitchFamily="34" charset="0"/>
              </a:rPr>
              <a:t>Pri stvaranju ultrazvučne slike meri se vreme koje talas pređe od objekta od koga se odbija i vraća, i na osnovu tog vremena se izračunava dubinama kojoj se nalazi objekat, dok se kod pulsnog doplera osim i tog vremena meri još i frekvencija povratnog talasa i na osnovu frekventnog pomaka se izračunava brzina tog objekta. Zbog toga je kod pulsnog doplera moguće istovremeno odrediti i dubinu gde se nalazi uzrok krvi i njegovu brzinu. </a:t>
            </a:r>
            <a:endParaRPr lang="en-US" dirty="0">
              <a:latin typeface="Calibri" pitchFamily="34" charset="0"/>
              <a:cs typeface="Calibri" pitchFamily="34" charset="0"/>
            </a:endParaRPr>
          </a:p>
          <a:p>
            <a:endParaRPr lang="en-US" dirty="0"/>
          </a:p>
        </p:txBody>
      </p:sp>
    </p:spTree>
    <p:extLst>
      <p:ext uri="{BB962C8B-B14F-4D97-AF65-F5344CB8AC3E}">
        <p14:creationId xmlns:p14="http://schemas.microsoft.com/office/powerpoint/2010/main" val="147073126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0800" y="76200"/>
            <a:ext cx="7498080" cy="1143000"/>
          </a:xfrm>
        </p:spPr>
        <p:txBody>
          <a:bodyPr/>
          <a:lstStyle/>
          <a:p>
            <a:r>
              <a:rPr lang="sr-Latn-RS" dirty="0" smtClean="0"/>
              <a:t>Kontinualni dopler</a:t>
            </a:r>
            <a:endParaRPr lang="en-US" dirty="0"/>
          </a:p>
        </p:txBody>
      </p:sp>
      <p:sp>
        <p:nvSpPr>
          <p:cNvPr id="3" name="Content Placeholder 2"/>
          <p:cNvSpPr>
            <a:spLocks noGrp="1"/>
          </p:cNvSpPr>
          <p:nvPr>
            <p:ph idx="1"/>
          </p:nvPr>
        </p:nvSpPr>
        <p:spPr/>
        <p:txBody>
          <a:bodyPr>
            <a:normAutofit lnSpcReduction="10000"/>
          </a:bodyPr>
          <a:lstStyle/>
          <a:p>
            <a:endParaRPr lang="en-US" sz="2800" dirty="0" smtClean="0">
              <a:latin typeface="Calibri" pitchFamily="34" charset="0"/>
              <a:cs typeface="Calibri" pitchFamily="34" charset="0"/>
            </a:endParaRPr>
          </a:p>
          <a:p>
            <a:r>
              <a:rPr lang="vi-VN" sz="2800" dirty="0" smtClean="0">
                <a:latin typeface="Calibri" pitchFamily="34" charset="0"/>
                <a:cs typeface="Calibri" pitchFamily="34" charset="0"/>
              </a:rPr>
              <a:t>Kontinuirani </a:t>
            </a:r>
            <a:r>
              <a:rPr lang="vi-VN" sz="2800" dirty="0">
                <a:latin typeface="Calibri" pitchFamily="34" charset="0"/>
                <a:cs typeface="Calibri" pitchFamily="34" charset="0"/>
              </a:rPr>
              <a:t>dopler je starija i sa elektronskog aspekta jednostavnija metoda od pulsnog doplera. </a:t>
            </a:r>
            <a:endParaRPr lang="en-US" sz="2800" dirty="0" smtClean="0">
              <a:latin typeface="Calibri" pitchFamily="34" charset="0"/>
              <a:cs typeface="Calibri" pitchFamily="34" charset="0"/>
            </a:endParaRPr>
          </a:p>
          <a:p>
            <a:endParaRPr lang="en-US" sz="2800" dirty="0">
              <a:latin typeface="Calibri" pitchFamily="34" charset="0"/>
              <a:cs typeface="Calibri" pitchFamily="34" charset="0"/>
            </a:endParaRPr>
          </a:p>
          <a:p>
            <a:pPr marL="82296" indent="0">
              <a:buNone/>
            </a:pPr>
            <a:endParaRPr lang="sr-Latn-RS" sz="2800" dirty="0" smtClean="0">
              <a:latin typeface="Calibri" pitchFamily="34" charset="0"/>
              <a:cs typeface="Calibri" pitchFamily="34" charset="0"/>
            </a:endParaRPr>
          </a:p>
          <a:p>
            <a:r>
              <a:rPr lang="sr-Latn-RS" sz="2800" dirty="0">
                <a:latin typeface="Calibri" pitchFamily="34" charset="0"/>
                <a:cs typeface="Calibri" pitchFamily="34" charset="0"/>
              </a:rPr>
              <a:t>U</a:t>
            </a:r>
            <a:r>
              <a:rPr lang="vi-VN" sz="2800" dirty="0" smtClean="0">
                <a:latin typeface="Calibri" pitchFamily="34" charset="0"/>
                <a:cs typeface="Calibri" pitchFamily="34" charset="0"/>
              </a:rPr>
              <a:t>ltrazvučni </a:t>
            </a:r>
            <a:r>
              <a:rPr lang="vi-VN" sz="2800" dirty="0">
                <a:latin typeface="Calibri" pitchFamily="34" charset="0"/>
                <a:cs typeface="Calibri" pitchFamily="34" charset="0"/>
              </a:rPr>
              <a:t>talas se iz sonde emituje stalno (kontinuirano) i zato moraju da postoje dva posebna kristala u pretvaraču(transducer), jedan koji stalno emituje i drugi koji stalno prima ultrazvučne talase. </a:t>
            </a:r>
            <a:endParaRPr lang="sr-Latn-RS" sz="2800" dirty="0" smtClean="0">
              <a:latin typeface="Calibri" pitchFamily="34" charset="0"/>
              <a:cs typeface="Calibri" pitchFamily="34" charset="0"/>
            </a:endParaRPr>
          </a:p>
          <a:p>
            <a:endParaRPr lang="en-US" dirty="0"/>
          </a:p>
        </p:txBody>
      </p:sp>
    </p:spTree>
    <p:extLst>
      <p:ext uri="{BB962C8B-B14F-4D97-AF65-F5344CB8AC3E}">
        <p14:creationId xmlns:p14="http://schemas.microsoft.com/office/powerpoint/2010/main" val="293567105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35608" y="1143000"/>
            <a:ext cx="7498080" cy="5105400"/>
          </a:xfrm>
        </p:spPr>
        <p:txBody>
          <a:bodyPr>
            <a:normAutofit fontScale="85000" lnSpcReduction="10000"/>
          </a:bodyPr>
          <a:lstStyle/>
          <a:p>
            <a:r>
              <a:rPr lang="vi-VN" dirty="0">
                <a:latin typeface="Calibri" pitchFamily="34" charset="0"/>
                <a:cs typeface="Calibri" pitchFamily="34" charset="0"/>
              </a:rPr>
              <a:t>Osnovna prednost kontinuiranog doplera je njegova mogućnost da meri visoke vrednosti brzina krvnog toka. Takođe se koriste za izračunavanje pritiska u pojedinim srčanim šupljinama</a:t>
            </a:r>
            <a:r>
              <a:rPr lang="vi-VN" dirty="0" smtClean="0">
                <a:latin typeface="Calibri" pitchFamily="34" charset="0"/>
                <a:cs typeface="Calibri" pitchFamily="34" charset="0"/>
              </a:rPr>
              <a:t>.</a:t>
            </a:r>
            <a:endParaRPr lang="en-US" dirty="0" smtClean="0">
              <a:latin typeface="Calibri" pitchFamily="34" charset="0"/>
              <a:cs typeface="Calibri" pitchFamily="34" charset="0"/>
            </a:endParaRPr>
          </a:p>
          <a:p>
            <a:endParaRPr lang="sr-Latn-RS" dirty="0">
              <a:latin typeface="Calibri" pitchFamily="34" charset="0"/>
              <a:cs typeface="Calibri" pitchFamily="34" charset="0"/>
            </a:endParaRPr>
          </a:p>
          <a:p>
            <a:r>
              <a:rPr lang="vi-VN" dirty="0" smtClean="0">
                <a:latin typeface="Calibri" pitchFamily="34" charset="0"/>
                <a:cs typeface="Calibri" pitchFamily="34" charset="0"/>
              </a:rPr>
              <a:t>Osnovna </a:t>
            </a:r>
            <a:r>
              <a:rPr lang="sr-Latn-RS" dirty="0">
                <a:latin typeface="Calibri" pitchFamily="34" charset="0"/>
                <a:cs typeface="Calibri" pitchFamily="34" charset="0"/>
              </a:rPr>
              <a:t>mana je što </a:t>
            </a:r>
            <a:r>
              <a:rPr lang="vi-VN" dirty="0">
                <a:latin typeface="Calibri" pitchFamily="34" charset="0"/>
                <a:cs typeface="Calibri" pitchFamily="34" charset="0"/>
              </a:rPr>
              <a:t>nije moguće odrediti dubinu, već se određuju samo brzine duž celokupnog pravca emitovanja. Zbog toga nemamo vizuelnu informaciju o slici, o pravcu duž koga merimo brzine i zato se sonde za kontinuirani dopler, koji su obično u obliku olovke i ponekad ih zovu i slepe sonde. </a:t>
            </a:r>
            <a:endParaRPr lang="en-US" dirty="0">
              <a:latin typeface="Calibri" pitchFamily="34" charset="0"/>
              <a:cs typeface="Calibri" pitchFamily="34" charset="0"/>
            </a:endParaRPr>
          </a:p>
          <a:p>
            <a:endParaRPr lang="en-US" dirty="0"/>
          </a:p>
        </p:txBody>
      </p:sp>
    </p:spTree>
    <p:extLst>
      <p:ext uri="{BB962C8B-B14F-4D97-AF65-F5344CB8AC3E}">
        <p14:creationId xmlns:p14="http://schemas.microsoft.com/office/powerpoint/2010/main" val="14252437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35608" y="0"/>
            <a:ext cx="7498080" cy="6248400"/>
          </a:xfrm>
        </p:spPr>
        <p:txBody>
          <a:bodyPr/>
          <a:lstStyle/>
          <a:p>
            <a:pPr marL="82296" indent="0">
              <a:buNone/>
            </a:pPr>
            <a:endParaRPr lang="sr-Latn-RS" b="1" dirty="0" smtClean="0">
              <a:latin typeface="Calibri" pitchFamily="34" charset="0"/>
              <a:cs typeface="Calibri" pitchFamily="34" charset="0"/>
            </a:endParaRPr>
          </a:p>
          <a:p>
            <a:r>
              <a:rPr lang="en-US" b="1" dirty="0" smtClean="0">
                <a:latin typeface="Calibri" pitchFamily="34" charset="0"/>
                <a:cs typeface="Calibri" pitchFamily="34" charset="0"/>
              </a:rPr>
              <a:t>1880. </a:t>
            </a:r>
            <a:r>
              <a:rPr lang="en-US" dirty="0" err="1" smtClean="0">
                <a:latin typeface="Calibri" pitchFamily="34" charset="0"/>
                <a:cs typeface="Calibri" pitchFamily="34" charset="0"/>
              </a:rPr>
              <a:t>godine</a:t>
            </a:r>
            <a:r>
              <a:rPr lang="en-US" dirty="0" smtClean="0">
                <a:latin typeface="Calibri" pitchFamily="34" charset="0"/>
                <a:cs typeface="Calibri" pitchFamily="34" charset="0"/>
              </a:rPr>
              <a:t> </a:t>
            </a:r>
            <a:r>
              <a:rPr lang="en-US" dirty="0" err="1" smtClean="0">
                <a:latin typeface="Calibri" pitchFamily="34" charset="0"/>
                <a:cs typeface="Calibri" pitchFamily="34" charset="0"/>
              </a:rPr>
              <a:t>Pjer</a:t>
            </a:r>
            <a:r>
              <a:rPr lang="en-US" dirty="0" smtClean="0">
                <a:latin typeface="Calibri" pitchFamily="34" charset="0"/>
                <a:cs typeface="Calibri" pitchFamily="34" charset="0"/>
              </a:rPr>
              <a:t> </a:t>
            </a:r>
            <a:r>
              <a:rPr lang="en-US" dirty="0" err="1" smtClean="0">
                <a:latin typeface="Calibri" pitchFamily="34" charset="0"/>
                <a:cs typeface="Calibri" pitchFamily="34" charset="0"/>
              </a:rPr>
              <a:t>Kiri</a:t>
            </a:r>
            <a:r>
              <a:rPr lang="en-US" dirty="0" smtClean="0">
                <a:latin typeface="Calibri" pitchFamily="34" charset="0"/>
                <a:cs typeface="Calibri" pitchFamily="34" charset="0"/>
              </a:rPr>
              <a:t> i Pol-</a:t>
            </a:r>
            <a:r>
              <a:rPr lang="en-US" dirty="0" err="1" smtClean="0">
                <a:latin typeface="Calibri" pitchFamily="34" charset="0"/>
                <a:cs typeface="Calibri" pitchFamily="34" charset="0"/>
              </a:rPr>
              <a:t>Žak</a:t>
            </a:r>
            <a:r>
              <a:rPr lang="en-US" dirty="0" smtClean="0">
                <a:latin typeface="Calibri" pitchFamily="34" charset="0"/>
                <a:cs typeface="Calibri" pitchFamily="34" charset="0"/>
              </a:rPr>
              <a:t> </a:t>
            </a:r>
            <a:r>
              <a:rPr lang="en-US" dirty="0" err="1" smtClean="0">
                <a:latin typeface="Calibri" pitchFamily="34" charset="0"/>
                <a:cs typeface="Calibri" pitchFamily="34" charset="0"/>
              </a:rPr>
              <a:t>otkrili</a:t>
            </a:r>
            <a:r>
              <a:rPr lang="en-US" dirty="0" smtClean="0">
                <a:latin typeface="Calibri" pitchFamily="34" charset="0"/>
                <a:cs typeface="Calibri" pitchFamily="34" charset="0"/>
              </a:rPr>
              <a:t> </a:t>
            </a:r>
            <a:r>
              <a:rPr lang="en-US" dirty="0" err="1" smtClean="0">
                <a:latin typeface="Calibri" pitchFamily="34" charset="0"/>
                <a:cs typeface="Calibri" pitchFamily="34" charset="0"/>
              </a:rPr>
              <a:t>su</a:t>
            </a:r>
            <a:r>
              <a:rPr lang="en-US" dirty="0" smtClean="0">
                <a:latin typeface="Calibri" pitchFamily="34" charset="0"/>
                <a:cs typeface="Calibri" pitchFamily="34" charset="0"/>
              </a:rPr>
              <a:t> </a:t>
            </a:r>
            <a:r>
              <a:rPr lang="en-US" dirty="0" err="1" smtClean="0">
                <a:latin typeface="Calibri" pitchFamily="34" charset="0"/>
                <a:cs typeface="Calibri" pitchFamily="34" charset="0"/>
              </a:rPr>
              <a:t>piezoelektrični</a:t>
            </a:r>
            <a:r>
              <a:rPr lang="en-US" dirty="0" smtClean="0">
                <a:latin typeface="Calibri" pitchFamily="34" charset="0"/>
                <a:cs typeface="Calibri" pitchFamily="34" charset="0"/>
              </a:rPr>
              <a:t> </a:t>
            </a:r>
            <a:r>
              <a:rPr lang="en-US" dirty="0" err="1" smtClean="0">
                <a:latin typeface="Calibri" pitchFamily="34" charset="0"/>
                <a:cs typeface="Calibri" pitchFamily="34" charset="0"/>
              </a:rPr>
              <a:t>efekat</a:t>
            </a:r>
            <a:r>
              <a:rPr lang="en-US" dirty="0" smtClean="0">
                <a:latin typeface="Calibri" pitchFamily="34" charset="0"/>
                <a:cs typeface="Calibri" pitchFamily="34" charset="0"/>
              </a:rPr>
              <a:t> </a:t>
            </a:r>
            <a:r>
              <a:rPr lang="en-US" dirty="0" err="1" smtClean="0">
                <a:latin typeface="Calibri" pitchFamily="34" charset="0"/>
                <a:cs typeface="Calibri" pitchFamily="34" charset="0"/>
              </a:rPr>
              <a:t>kristala</a:t>
            </a:r>
            <a:r>
              <a:rPr lang="en-US" dirty="0" smtClean="0">
                <a:latin typeface="Calibri" pitchFamily="34" charset="0"/>
                <a:cs typeface="Calibri" pitchFamily="34" charset="0"/>
              </a:rPr>
              <a:t> </a:t>
            </a:r>
            <a:r>
              <a:rPr lang="en-US" dirty="0" err="1" smtClean="0">
                <a:latin typeface="Calibri" pitchFamily="34" charset="0"/>
                <a:cs typeface="Calibri" pitchFamily="34" charset="0"/>
              </a:rPr>
              <a:t>kvarca</a:t>
            </a:r>
            <a:r>
              <a:rPr lang="en-US" dirty="0" smtClean="0">
                <a:latin typeface="Calibri" pitchFamily="34" charset="0"/>
                <a:cs typeface="Calibri" pitchFamily="34" charset="0"/>
              </a:rPr>
              <a:t>, </a:t>
            </a:r>
            <a:r>
              <a:rPr lang="en-US" dirty="0" err="1" smtClean="0">
                <a:latin typeface="Calibri" pitchFamily="34" charset="0"/>
                <a:cs typeface="Calibri" pitchFamily="34" charset="0"/>
              </a:rPr>
              <a:t>što</a:t>
            </a:r>
            <a:r>
              <a:rPr lang="en-US" dirty="0" smtClean="0">
                <a:latin typeface="Calibri" pitchFamily="34" charset="0"/>
                <a:cs typeface="Calibri" pitchFamily="34" charset="0"/>
              </a:rPr>
              <a:t> </a:t>
            </a:r>
            <a:r>
              <a:rPr lang="en-US" dirty="0" err="1" smtClean="0">
                <a:latin typeface="Calibri" pitchFamily="34" charset="0"/>
                <a:cs typeface="Calibri" pitchFamily="34" charset="0"/>
              </a:rPr>
              <a:t>će</a:t>
            </a:r>
            <a:r>
              <a:rPr lang="en-US" dirty="0" smtClean="0">
                <a:latin typeface="Calibri" pitchFamily="34" charset="0"/>
                <a:cs typeface="Calibri" pitchFamily="34" charset="0"/>
              </a:rPr>
              <a:t> </a:t>
            </a:r>
            <a:r>
              <a:rPr lang="en-US" dirty="0" err="1" smtClean="0">
                <a:latin typeface="Calibri" pitchFamily="34" charset="0"/>
                <a:cs typeface="Calibri" pitchFamily="34" charset="0"/>
              </a:rPr>
              <a:t>kasnije</a:t>
            </a:r>
            <a:r>
              <a:rPr lang="en-US" dirty="0" smtClean="0">
                <a:latin typeface="Calibri" pitchFamily="34" charset="0"/>
                <a:cs typeface="Calibri" pitchFamily="34" charset="0"/>
              </a:rPr>
              <a:t> </a:t>
            </a:r>
            <a:r>
              <a:rPr lang="en-US" dirty="0" err="1" smtClean="0">
                <a:latin typeface="Calibri" pitchFamily="34" charset="0"/>
                <a:cs typeface="Calibri" pitchFamily="34" charset="0"/>
              </a:rPr>
              <a:t>činiti</a:t>
            </a:r>
            <a:r>
              <a:rPr lang="en-US" dirty="0" smtClean="0">
                <a:latin typeface="Calibri" pitchFamily="34" charset="0"/>
                <a:cs typeface="Calibri" pitchFamily="34" charset="0"/>
              </a:rPr>
              <a:t> </a:t>
            </a:r>
            <a:r>
              <a:rPr lang="en-US" dirty="0" err="1" smtClean="0">
                <a:latin typeface="Calibri" pitchFamily="34" charset="0"/>
                <a:cs typeface="Calibri" pitchFamily="34" charset="0"/>
              </a:rPr>
              <a:t>osnovu</a:t>
            </a:r>
            <a:r>
              <a:rPr lang="en-US" dirty="0" smtClean="0">
                <a:latin typeface="Calibri" pitchFamily="34" charset="0"/>
                <a:cs typeface="Calibri" pitchFamily="34" charset="0"/>
              </a:rPr>
              <a:t> </a:t>
            </a:r>
            <a:r>
              <a:rPr lang="en-US" dirty="0" err="1" smtClean="0">
                <a:latin typeface="Calibri" pitchFamily="34" charset="0"/>
                <a:cs typeface="Calibri" pitchFamily="34" charset="0"/>
              </a:rPr>
              <a:t>za</a:t>
            </a:r>
            <a:r>
              <a:rPr lang="en-US" dirty="0" smtClean="0">
                <a:latin typeface="Calibri" pitchFamily="34" charset="0"/>
                <a:cs typeface="Calibri" pitchFamily="34" charset="0"/>
              </a:rPr>
              <a:t> </a:t>
            </a:r>
            <a:r>
              <a:rPr lang="en-US" dirty="0" err="1" smtClean="0">
                <a:latin typeface="Calibri" pitchFamily="34" charset="0"/>
                <a:cs typeface="Calibri" pitchFamily="34" charset="0"/>
              </a:rPr>
              <a:t>dalji</a:t>
            </a:r>
            <a:r>
              <a:rPr lang="en-US" dirty="0" smtClean="0">
                <a:latin typeface="Calibri" pitchFamily="34" charset="0"/>
                <a:cs typeface="Calibri" pitchFamily="34" charset="0"/>
              </a:rPr>
              <a:t> </a:t>
            </a:r>
            <a:r>
              <a:rPr lang="en-US" dirty="0" err="1" smtClean="0">
                <a:latin typeface="Calibri" pitchFamily="34" charset="0"/>
                <a:cs typeface="Calibri" pitchFamily="34" charset="0"/>
              </a:rPr>
              <a:t>razvoj</a:t>
            </a:r>
            <a:r>
              <a:rPr lang="en-US" dirty="0" smtClean="0">
                <a:latin typeface="Calibri" pitchFamily="34" charset="0"/>
                <a:cs typeface="Calibri" pitchFamily="34" charset="0"/>
              </a:rPr>
              <a:t> i </a:t>
            </a:r>
            <a:r>
              <a:rPr lang="en-US" dirty="0" err="1" smtClean="0">
                <a:latin typeface="Calibri" pitchFamily="34" charset="0"/>
                <a:cs typeface="Calibri" pitchFamily="34" charset="0"/>
              </a:rPr>
              <a:t>primenu</a:t>
            </a:r>
            <a:r>
              <a:rPr lang="en-US" dirty="0" smtClean="0">
                <a:latin typeface="Calibri" pitchFamily="34" charset="0"/>
                <a:cs typeface="Calibri" pitchFamily="34" charset="0"/>
              </a:rPr>
              <a:t> </a:t>
            </a:r>
            <a:r>
              <a:rPr lang="en-US" dirty="0" err="1" smtClean="0">
                <a:latin typeface="Calibri" pitchFamily="34" charset="0"/>
                <a:cs typeface="Calibri" pitchFamily="34" charset="0"/>
              </a:rPr>
              <a:t>ultrazvuka</a:t>
            </a:r>
            <a:r>
              <a:rPr lang="en-US" dirty="0" smtClean="0">
                <a:latin typeface="Calibri" pitchFamily="34" charset="0"/>
                <a:cs typeface="Calibri" pitchFamily="34" charset="0"/>
              </a:rPr>
              <a:t>. </a:t>
            </a:r>
            <a:endParaRPr lang="sr-Latn-RS" dirty="0" smtClean="0">
              <a:latin typeface="Calibri" pitchFamily="34" charset="0"/>
              <a:cs typeface="Calibri" pitchFamily="34" charset="0"/>
            </a:endParaRPr>
          </a:p>
          <a:p>
            <a:endParaRPr lang="en-US" dirty="0"/>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2200" y="2628900"/>
            <a:ext cx="5334000" cy="4000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78813585"/>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r>
              <a:rPr lang="vi-VN" sz="2800" dirty="0">
                <a:latin typeface="Calibri" pitchFamily="34" charset="0"/>
                <a:cs typeface="Calibri" pitchFamily="34" charset="0"/>
              </a:rPr>
              <a:t>Kod pulsnog doplera možemo istovremeno da pratimo i sektorsku sliku i brzinu protoka krvi tj. spektralnu analizu doplera, jer ista sonda učestvuje u stvaranju </a:t>
            </a:r>
            <a:r>
              <a:rPr lang="vi-VN" sz="2800" dirty="0" smtClean="0">
                <a:latin typeface="Calibri" pitchFamily="34" charset="0"/>
                <a:cs typeface="Calibri" pitchFamily="34" charset="0"/>
              </a:rPr>
              <a:t>obe </a:t>
            </a:r>
            <a:r>
              <a:rPr lang="vi-VN" sz="2800" dirty="0">
                <a:latin typeface="Calibri" pitchFamily="34" charset="0"/>
                <a:cs typeface="Calibri" pitchFamily="34" charset="0"/>
              </a:rPr>
              <a:t>informacije. </a:t>
            </a:r>
            <a:endParaRPr lang="en-US" sz="2800" dirty="0" smtClean="0">
              <a:latin typeface="Calibri" pitchFamily="34" charset="0"/>
              <a:cs typeface="Calibri" pitchFamily="34" charset="0"/>
            </a:endParaRPr>
          </a:p>
          <a:p>
            <a:endParaRPr lang="sr-Latn-RS" sz="2800" dirty="0" smtClean="0">
              <a:latin typeface="Calibri" pitchFamily="34" charset="0"/>
              <a:cs typeface="Calibri" pitchFamily="34" charset="0"/>
            </a:endParaRPr>
          </a:p>
          <a:p>
            <a:r>
              <a:rPr lang="vi-VN" sz="2800" dirty="0" smtClean="0">
                <a:latin typeface="Calibri" pitchFamily="34" charset="0"/>
                <a:cs typeface="Calibri" pitchFamily="34" charset="0"/>
              </a:rPr>
              <a:t>Sa </a:t>
            </a:r>
            <a:r>
              <a:rPr lang="vi-VN" sz="2800" dirty="0">
                <a:latin typeface="Calibri" pitchFamily="34" charset="0"/>
                <a:cs typeface="Calibri" pitchFamily="34" charset="0"/>
              </a:rPr>
              <a:t>napretkom tehnike, kod najnovijih modela ultrazvučnih aparata postoje sonde koje </a:t>
            </a:r>
            <a:r>
              <a:rPr lang="vi-VN" sz="2800" dirty="0" smtClean="0">
                <a:latin typeface="Calibri" pitchFamily="34" charset="0"/>
                <a:cs typeface="Calibri" pitchFamily="34" charset="0"/>
              </a:rPr>
              <a:t>i </a:t>
            </a:r>
            <a:r>
              <a:rPr lang="vi-VN" sz="2800" dirty="0">
                <a:latin typeface="Calibri" pitchFamily="34" charset="0"/>
                <a:cs typeface="Calibri" pitchFamily="34" charset="0"/>
              </a:rPr>
              <a:t>kod kontinuiranog </a:t>
            </a:r>
            <a:r>
              <a:rPr lang="vi-VN" sz="2800" dirty="0" smtClean="0">
                <a:latin typeface="Calibri" pitchFamily="34" charset="0"/>
                <a:cs typeface="Calibri" pitchFamily="34" charset="0"/>
              </a:rPr>
              <a:t>doplera</a:t>
            </a:r>
            <a:r>
              <a:rPr lang="sr-Latn-RS" sz="2800" dirty="0" smtClean="0">
                <a:latin typeface="Calibri" pitchFamily="34" charset="0"/>
                <a:cs typeface="Calibri" pitchFamily="34" charset="0"/>
              </a:rPr>
              <a:t> omogućavaju</a:t>
            </a:r>
            <a:r>
              <a:rPr lang="vi-VN" sz="2800" dirty="0" smtClean="0">
                <a:latin typeface="Calibri" pitchFamily="34" charset="0"/>
                <a:cs typeface="Calibri" pitchFamily="34" charset="0"/>
              </a:rPr>
              <a:t> </a:t>
            </a:r>
            <a:r>
              <a:rPr lang="vi-VN" sz="2800" dirty="0">
                <a:latin typeface="Calibri" pitchFamily="34" charset="0"/>
                <a:cs typeface="Calibri" pitchFamily="34" charset="0"/>
              </a:rPr>
              <a:t>da dobijemo sektorsku sliku i pravac prostiranja eha i brzine protoka krvi. </a:t>
            </a:r>
            <a:endParaRPr lang="sr-Latn-RS" sz="2800" dirty="0" smtClean="0">
              <a:latin typeface="Calibri" pitchFamily="34" charset="0"/>
              <a:cs typeface="Calibri" pitchFamily="34" charset="0"/>
            </a:endParaRPr>
          </a:p>
        </p:txBody>
      </p:sp>
    </p:spTree>
    <p:extLst>
      <p:ext uri="{BB962C8B-B14F-4D97-AF65-F5344CB8AC3E}">
        <p14:creationId xmlns:p14="http://schemas.microsoft.com/office/powerpoint/2010/main" val="335093259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4800" y="1219200"/>
            <a:ext cx="8583110" cy="4224394"/>
          </a:xfrm>
        </p:spPr>
      </p:pic>
    </p:spTree>
    <p:extLst>
      <p:ext uri="{BB962C8B-B14F-4D97-AF65-F5344CB8AC3E}">
        <p14:creationId xmlns:p14="http://schemas.microsoft.com/office/powerpoint/2010/main" val="383080790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76600" y="228600"/>
            <a:ext cx="7498080" cy="1143000"/>
          </a:xfrm>
        </p:spPr>
        <p:txBody>
          <a:bodyPr/>
          <a:lstStyle/>
          <a:p>
            <a:r>
              <a:rPr lang="sr-Latn-RS" dirty="0" smtClean="0">
                <a:latin typeface="Calibri" pitchFamily="34" charset="0"/>
                <a:cs typeface="Calibri" pitchFamily="34" charset="0"/>
              </a:rPr>
              <a:t>Kolor dopler</a:t>
            </a:r>
            <a:endParaRPr lang="en-US" dirty="0">
              <a:latin typeface="Calibri" pitchFamily="34" charset="0"/>
              <a:cs typeface="Calibri" pitchFamily="34" charset="0"/>
            </a:endParaRPr>
          </a:p>
        </p:txBody>
      </p:sp>
      <p:sp>
        <p:nvSpPr>
          <p:cNvPr id="3" name="Content Placeholder 2"/>
          <p:cNvSpPr>
            <a:spLocks noGrp="1"/>
          </p:cNvSpPr>
          <p:nvPr>
            <p:ph idx="1"/>
          </p:nvPr>
        </p:nvSpPr>
        <p:spPr>
          <a:xfrm>
            <a:off x="1066800" y="2057400"/>
            <a:ext cx="7848600" cy="5486400"/>
          </a:xfrm>
        </p:spPr>
        <p:txBody>
          <a:bodyPr>
            <a:normAutofit/>
          </a:bodyPr>
          <a:lstStyle/>
          <a:p>
            <a:r>
              <a:rPr lang="vi-VN" sz="3000" dirty="0" smtClean="0">
                <a:latin typeface="Calibri" pitchFamily="34" charset="0"/>
                <a:cs typeface="Calibri" pitchFamily="34" charset="0"/>
              </a:rPr>
              <a:t>Standardni </a:t>
            </a:r>
            <a:r>
              <a:rPr lang="vi-VN" sz="3000" dirty="0">
                <a:latin typeface="Calibri" pitchFamily="34" charset="0"/>
                <a:cs typeface="Calibri" pitchFamily="34" charset="0"/>
              </a:rPr>
              <a:t>kolor doplerski sistem zasniva se na kolornom prikazu </a:t>
            </a:r>
            <a:r>
              <a:rPr lang="vi-VN" sz="3000" dirty="0" smtClean="0">
                <a:latin typeface="Calibri" pitchFamily="34" charset="0"/>
                <a:cs typeface="Calibri" pitchFamily="34" charset="0"/>
              </a:rPr>
              <a:t>smera </a:t>
            </a:r>
            <a:r>
              <a:rPr lang="vi-VN" sz="3000" dirty="0">
                <a:latin typeface="Calibri" pitchFamily="34" charset="0"/>
                <a:cs typeface="Calibri" pitchFamily="34" charset="0"/>
              </a:rPr>
              <a:t>i brzine krvnog toka. </a:t>
            </a:r>
            <a:endParaRPr lang="sr-Latn-RS" sz="3000" dirty="0">
              <a:latin typeface="Calibri" pitchFamily="34" charset="0"/>
              <a:cs typeface="Calibri" pitchFamily="34" charset="0"/>
            </a:endParaRPr>
          </a:p>
          <a:p>
            <a:pPr marL="82296" indent="0">
              <a:buNone/>
            </a:pPr>
            <a:endParaRPr lang="sr-Latn-RS" sz="3000" dirty="0" smtClean="0">
              <a:latin typeface="Calibri" pitchFamily="34" charset="0"/>
              <a:cs typeface="Calibri" pitchFamily="34" charset="0"/>
            </a:endParaRPr>
          </a:p>
          <a:p>
            <a:r>
              <a:rPr lang="vi-VN" sz="3000" dirty="0" smtClean="0">
                <a:latin typeface="Calibri" pitchFamily="34" charset="0"/>
                <a:cs typeface="Calibri" pitchFamily="34" charset="0"/>
              </a:rPr>
              <a:t>Opšte </a:t>
            </a:r>
            <a:r>
              <a:rPr lang="vi-VN" sz="3000" dirty="0">
                <a:latin typeface="Calibri" pitchFamily="34" charset="0"/>
                <a:cs typeface="Calibri" pitchFamily="34" charset="0"/>
              </a:rPr>
              <a:t>je prihvaćeno da se protok prema sondi prikazuje crvenom, a protok od sonde plavom bojom. Što je brzina veća, to je boja </a:t>
            </a:r>
            <a:r>
              <a:rPr lang="vi-VN" sz="3000" dirty="0" smtClean="0">
                <a:latin typeface="Calibri" pitchFamily="34" charset="0"/>
                <a:cs typeface="Calibri" pitchFamily="34" charset="0"/>
              </a:rPr>
              <a:t>svetlija</a:t>
            </a:r>
            <a:r>
              <a:rPr lang="vi-VN" sz="3000" dirty="0" smtClean="0">
                <a:latin typeface="Calibri" pitchFamily="34" charset="0"/>
                <a:cs typeface="Calibri" pitchFamily="34" charset="0"/>
              </a:rPr>
              <a:t>.</a:t>
            </a:r>
            <a:endParaRPr lang="en-US" sz="3000" dirty="0" smtClean="0">
              <a:latin typeface="Calibri" pitchFamily="34" charset="0"/>
              <a:cs typeface="Calibri" pitchFamily="34" charset="0"/>
            </a:endParaRPr>
          </a:p>
          <a:p>
            <a:endParaRPr lang="en-US" sz="3000" dirty="0" smtClean="0">
              <a:latin typeface="Calibri" pitchFamily="34" charset="0"/>
              <a:cs typeface="Calibri" pitchFamily="34" charset="0"/>
            </a:endParaRPr>
          </a:p>
          <a:p>
            <a:endParaRPr lang="sr-Latn-RS" sz="3000" dirty="0" smtClean="0">
              <a:latin typeface="Calibri" pitchFamily="34" charset="0"/>
              <a:cs typeface="Calibri" pitchFamily="34" charset="0"/>
            </a:endParaRPr>
          </a:p>
          <a:p>
            <a:pPr marL="82296" indent="0">
              <a:buNone/>
            </a:pPr>
            <a:endParaRPr lang="sr-Latn-RS" dirty="0" smtClean="0">
              <a:latin typeface="Calibri" pitchFamily="34" charset="0"/>
              <a:cs typeface="Calibri" pitchFamily="34" charset="0"/>
            </a:endParaRPr>
          </a:p>
        </p:txBody>
      </p:sp>
    </p:spTree>
    <p:extLst>
      <p:ext uri="{BB962C8B-B14F-4D97-AF65-F5344CB8AC3E}">
        <p14:creationId xmlns:p14="http://schemas.microsoft.com/office/powerpoint/2010/main" val="82265518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vi-VN" dirty="0">
                <a:latin typeface="Calibri" pitchFamily="34" charset="0"/>
                <a:cs typeface="Calibri" pitchFamily="34" charset="0"/>
              </a:rPr>
              <a:t>Uloga doplera u boji naročito je važna kod ispitivanja raznih suženja krvnih sudova</a:t>
            </a:r>
            <a:r>
              <a:rPr lang="sr-Latn-RS" dirty="0">
                <a:latin typeface="Calibri" pitchFamily="34" charset="0"/>
                <a:cs typeface="Calibri" pitchFamily="34" charset="0"/>
              </a:rPr>
              <a:t>.</a:t>
            </a:r>
          </a:p>
          <a:p>
            <a:endParaRPr lang="sr-Latn-RS" dirty="0">
              <a:latin typeface="Calibri" pitchFamily="34" charset="0"/>
              <a:cs typeface="Calibri" pitchFamily="34" charset="0"/>
            </a:endParaRPr>
          </a:p>
          <a:p>
            <a:r>
              <a:rPr lang="sr-Latn-RS" dirty="0">
                <a:latin typeface="Calibri" pitchFamily="34" charset="0"/>
                <a:cs typeface="Calibri" pitchFamily="34" charset="0"/>
              </a:rPr>
              <a:t>K</a:t>
            </a:r>
            <a:r>
              <a:rPr lang="vi-VN" dirty="0">
                <a:latin typeface="Calibri" pitchFamily="34" charset="0"/>
                <a:cs typeface="Calibri" pitchFamily="34" charset="0"/>
              </a:rPr>
              <a:t>olor dopler slika prikazuje zajedno sa </a:t>
            </a:r>
            <a:r>
              <a:rPr lang="sr-Latn-RS" dirty="0">
                <a:latin typeface="Calibri" pitchFamily="34" charset="0"/>
                <a:cs typeface="Calibri" pitchFamily="34" charset="0"/>
              </a:rPr>
              <a:t>2D </a:t>
            </a:r>
            <a:r>
              <a:rPr lang="vi-VN" dirty="0">
                <a:latin typeface="Calibri" pitchFamily="34" charset="0"/>
                <a:cs typeface="Calibri" pitchFamily="34" charset="0"/>
              </a:rPr>
              <a:t>ultrazvučnom slikom, tako da pažljivim posmatranjem slike u boji možemo lako odrediti postojanje suženja i abnormalnosti protoka krvi.  </a:t>
            </a:r>
            <a:endParaRPr lang="sr-Latn-RS" dirty="0">
              <a:latin typeface="Calibri" pitchFamily="34" charset="0"/>
              <a:cs typeface="Calibri" pitchFamily="34" charset="0"/>
            </a:endParaRPr>
          </a:p>
          <a:p>
            <a:endParaRPr lang="en-US" dirty="0"/>
          </a:p>
        </p:txBody>
      </p:sp>
    </p:spTree>
    <p:extLst>
      <p:ext uri="{BB962C8B-B14F-4D97-AF65-F5344CB8AC3E}">
        <p14:creationId xmlns:p14="http://schemas.microsoft.com/office/powerpoint/2010/main" val="394211298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35608" y="1143000"/>
            <a:ext cx="7498080" cy="5105400"/>
          </a:xfrm>
        </p:spPr>
        <p:txBody>
          <a:bodyPr>
            <a:normAutofit/>
          </a:bodyPr>
          <a:lstStyle/>
          <a:p>
            <a:r>
              <a:rPr lang="vi-VN" sz="2800" dirty="0">
                <a:latin typeface="Calibri" pitchFamily="34" charset="0"/>
                <a:cs typeface="Calibri" pitchFamily="34" charset="0"/>
              </a:rPr>
              <a:t>Zbok jednostavnosti pri rukovanju, kvalitetnih rezultata, bezbolne primjene i ekonomičnosti Kolor-dopler dijagnostika omogućava precizno vođenje pregleda kod raznih patoloških stanja: </a:t>
            </a:r>
            <a:endParaRPr lang="en-US" sz="2800" dirty="0" smtClean="0">
              <a:latin typeface="Calibri" pitchFamily="34" charset="0"/>
              <a:cs typeface="Calibri" pitchFamily="34" charset="0"/>
            </a:endParaRPr>
          </a:p>
          <a:p>
            <a:pPr lvl="2"/>
            <a:r>
              <a:rPr lang="vi-VN" dirty="0" smtClean="0">
                <a:latin typeface="Calibri" pitchFamily="34" charset="0"/>
                <a:cs typeface="Calibri" pitchFamily="34" charset="0"/>
              </a:rPr>
              <a:t>u kardiologiji</a:t>
            </a:r>
            <a:endParaRPr lang="en-US" dirty="0" smtClean="0">
              <a:latin typeface="Calibri" pitchFamily="34" charset="0"/>
              <a:cs typeface="Calibri" pitchFamily="34" charset="0"/>
            </a:endParaRPr>
          </a:p>
          <a:p>
            <a:pPr lvl="2"/>
            <a:r>
              <a:rPr lang="vi-VN" dirty="0" smtClean="0">
                <a:latin typeface="Calibri" pitchFamily="34" charset="0"/>
                <a:cs typeface="Calibri" pitchFamily="34" charset="0"/>
              </a:rPr>
              <a:t>kod </a:t>
            </a:r>
            <a:r>
              <a:rPr lang="vi-VN" dirty="0">
                <a:latin typeface="Calibri" pitchFamily="34" charset="0"/>
                <a:cs typeface="Calibri" pitchFamily="34" charset="0"/>
              </a:rPr>
              <a:t>bolesti arterija glave i </a:t>
            </a:r>
            <a:r>
              <a:rPr lang="vi-VN" dirty="0" smtClean="0">
                <a:latin typeface="Calibri" pitchFamily="34" charset="0"/>
                <a:cs typeface="Calibri" pitchFamily="34" charset="0"/>
              </a:rPr>
              <a:t>vrata</a:t>
            </a:r>
            <a:endParaRPr lang="en-US" dirty="0" smtClean="0">
              <a:latin typeface="Calibri" pitchFamily="34" charset="0"/>
              <a:cs typeface="Calibri" pitchFamily="34" charset="0"/>
            </a:endParaRPr>
          </a:p>
          <a:p>
            <a:pPr lvl="2"/>
            <a:r>
              <a:rPr lang="vi-VN" dirty="0" smtClean="0">
                <a:latin typeface="Calibri" pitchFamily="34" charset="0"/>
                <a:cs typeface="Calibri" pitchFamily="34" charset="0"/>
              </a:rPr>
              <a:t>u ginekologiji</a:t>
            </a:r>
            <a:endParaRPr lang="en-US" dirty="0" smtClean="0">
              <a:latin typeface="Calibri" pitchFamily="34" charset="0"/>
              <a:cs typeface="Calibri" pitchFamily="34" charset="0"/>
            </a:endParaRPr>
          </a:p>
          <a:p>
            <a:pPr lvl="2"/>
            <a:r>
              <a:rPr lang="vi-VN" dirty="0" smtClean="0">
                <a:latin typeface="Calibri" pitchFamily="34" charset="0"/>
                <a:cs typeface="Calibri" pitchFamily="34" charset="0"/>
              </a:rPr>
              <a:t>u urologiji</a:t>
            </a:r>
            <a:endParaRPr lang="en-US" dirty="0" smtClean="0">
              <a:latin typeface="Calibri" pitchFamily="34" charset="0"/>
              <a:cs typeface="Calibri" pitchFamily="34" charset="0"/>
            </a:endParaRPr>
          </a:p>
          <a:p>
            <a:pPr lvl="2"/>
            <a:r>
              <a:rPr lang="vi-VN" dirty="0" smtClean="0">
                <a:latin typeface="Calibri" pitchFamily="34" charset="0"/>
                <a:cs typeface="Calibri" pitchFamily="34" charset="0"/>
              </a:rPr>
              <a:t>kod </a:t>
            </a:r>
            <a:r>
              <a:rPr lang="vi-VN" dirty="0">
                <a:latin typeface="Calibri" pitchFamily="34" charset="0"/>
                <a:cs typeface="Calibri" pitchFamily="34" charset="0"/>
              </a:rPr>
              <a:t>bolesti vena </a:t>
            </a:r>
            <a:endParaRPr lang="en-US" dirty="0">
              <a:latin typeface="Calibri" pitchFamily="34" charset="0"/>
              <a:cs typeface="Calibri" pitchFamily="34" charset="0"/>
            </a:endParaRPr>
          </a:p>
          <a:p>
            <a:pPr lvl="2"/>
            <a:r>
              <a:rPr lang="vi-VN" dirty="0" smtClean="0">
                <a:latin typeface="Calibri" pitchFamily="34" charset="0"/>
                <a:cs typeface="Calibri" pitchFamily="34" charset="0"/>
              </a:rPr>
              <a:t>u </a:t>
            </a:r>
            <a:r>
              <a:rPr lang="vi-VN" dirty="0">
                <a:latin typeface="Calibri" pitchFamily="34" charset="0"/>
                <a:cs typeface="Calibri" pitchFamily="34" charset="0"/>
              </a:rPr>
              <a:t>svim onim slučajevima kada postoje poremećaji arterijske i venske cirkulacije.  </a:t>
            </a:r>
            <a:endParaRPr lang="sr-Latn-RS" dirty="0" smtClean="0">
              <a:latin typeface="Calibri" pitchFamily="34" charset="0"/>
              <a:cs typeface="Calibri" pitchFamily="34" charset="0"/>
            </a:endParaRPr>
          </a:p>
          <a:p>
            <a:pPr marL="82296" indent="0">
              <a:buNone/>
            </a:pPr>
            <a:endParaRPr lang="sr-Latn-RS" dirty="0">
              <a:latin typeface="Calibri" pitchFamily="34" charset="0"/>
              <a:cs typeface="Calibri" pitchFamily="34" charset="0"/>
            </a:endParaRPr>
          </a:p>
          <a:p>
            <a:endParaRPr lang="en-US" dirty="0"/>
          </a:p>
        </p:txBody>
      </p:sp>
    </p:spTree>
    <p:extLst>
      <p:ext uri="{BB962C8B-B14F-4D97-AF65-F5344CB8AC3E}">
        <p14:creationId xmlns:p14="http://schemas.microsoft.com/office/powerpoint/2010/main" val="17731330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35608" y="1066800"/>
            <a:ext cx="7498080" cy="5181600"/>
          </a:xfrm>
        </p:spPr>
        <p:txBody>
          <a:bodyPr>
            <a:normAutofit fontScale="85000" lnSpcReduction="10000"/>
          </a:bodyPr>
          <a:lstStyle/>
          <a:p>
            <a:r>
              <a:rPr lang="vi-VN" dirty="0">
                <a:latin typeface="Calibri" pitchFamily="34" charset="0"/>
                <a:cs typeface="Calibri" pitchFamily="34" charset="0"/>
              </a:rPr>
              <a:t>Danas ultrazvučni aparati najnovije generacije imaju velike tehničke mogućnosti za kvalitetnu obradu i eho slike (ehosonografija) i doplera (Dopler sonografija), bilo pulsnog ili kontinuiranog. </a:t>
            </a:r>
            <a:endParaRPr lang="en-US" dirty="0" smtClean="0">
              <a:latin typeface="Calibri" pitchFamily="34" charset="0"/>
              <a:cs typeface="Calibri" pitchFamily="34" charset="0"/>
            </a:endParaRPr>
          </a:p>
          <a:p>
            <a:endParaRPr lang="en-US" dirty="0">
              <a:latin typeface="Calibri" pitchFamily="34" charset="0"/>
              <a:cs typeface="Calibri" pitchFamily="34" charset="0"/>
            </a:endParaRPr>
          </a:p>
          <a:p>
            <a:r>
              <a:rPr lang="vi-VN" dirty="0" smtClean="0">
                <a:latin typeface="Calibri" pitchFamily="34" charset="0"/>
                <a:cs typeface="Calibri" pitchFamily="34" charset="0"/>
              </a:rPr>
              <a:t>Postoje </a:t>
            </a:r>
            <a:r>
              <a:rPr lang="vi-VN" dirty="0">
                <a:latin typeface="Calibri" pitchFamily="34" charset="0"/>
                <a:cs typeface="Calibri" pitchFamily="34" charset="0"/>
              </a:rPr>
              <a:t>sonde koje istovremeno primaju informacije i o slici, i o dopleru, i možemo da pratimo istovremeno eho sliku sa pulsnim ili eho sliku sa kontinuiranim doplerom. Pored toga vrši se matematička obrada signala, moguće je pomeranje bazne linije, moguće je i korigovati grešku pri izračunavanju brzine. </a:t>
            </a:r>
          </a:p>
          <a:p>
            <a:endParaRPr lang="en-US" dirty="0"/>
          </a:p>
        </p:txBody>
      </p:sp>
    </p:spTree>
    <p:extLst>
      <p:ext uri="{BB962C8B-B14F-4D97-AF65-F5344CB8AC3E}">
        <p14:creationId xmlns:p14="http://schemas.microsoft.com/office/powerpoint/2010/main" val="101174684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47800" y="1143000"/>
            <a:ext cx="6400800" cy="4827854"/>
          </a:xfrm>
        </p:spPr>
      </p:pic>
    </p:spTree>
    <p:extLst>
      <p:ext uri="{BB962C8B-B14F-4D97-AF65-F5344CB8AC3E}">
        <p14:creationId xmlns:p14="http://schemas.microsoft.com/office/powerpoint/2010/main" val="23569558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r-Latn-RS" dirty="0" smtClean="0">
                <a:latin typeface="Calibri" pitchFamily="34" charset="0"/>
                <a:cs typeface="Calibri" pitchFamily="34" charset="0"/>
              </a:rPr>
              <a:t>Power dopler</a:t>
            </a:r>
            <a:endParaRPr lang="en-US" dirty="0">
              <a:latin typeface="Calibri" pitchFamily="34" charset="0"/>
              <a:cs typeface="Calibri" pitchFamily="34" charset="0"/>
            </a:endParaRPr>
          </a:p>
        </p:txBody>
      </p:sp>
      <p:sp>
        <p:nvSpPr>
          <p:cNvPr id="3" name="Content Placeholder 2"/>
          <p:cNvSpPr>
            <a:spLocks noGrp="1"/>
          </p:cNvSpPr>
          <p:nvPr>
            <p:ph idx="1"/>
          </p:nvPr>
        </p:nvSpPr>
        <p:spPr>
          <a:xfrm>
            <a:off x="1435608" y="1600200"/>
            <a:ext cx="7498080" cy="4648200"/>
          </a:xfrm>
        </p:spPr>
        <p:txBody>
          <a:bodyPr>
            <a:normAutofit/>
          </a:bodyPr>
          <a:lstStyle/>
          <a:p>
            <a:r>
              <a:rPr lang="vi-VN" dirty="0">
                <a:latin typeface="Calibri" pitchFamily="34" charset="0"/>
                <a:cs typeface="Calibri" pitchFamily="34" charset="0"/>
              </a:rPr>
              <a:t>Power dopler ultrasonografija je tehnika koja koristi ukupnu snagu doplerovog signala da prikaže sliku protoka u boji u real-time-u. </a:t>
            </a:r>
            <a:endParaRPr lang="en-US" dirty="0" smtClean="0">
              <a:latin typeface="Calibri" pitchFamily="34" charset="0"/>
              <a:cs typeface="Calibri" pitchFamily="34" charset="0"/>
            </a:endParaRPr>
          </a:p>
          <a:p>
            <a:pPr marL="82296" indent="0">
              <a:buNone/>
            </a:pPr>
            <a:endParaRPr lang="sr-Latn-RS" dirty="0" smtClean="0">
              <a:latin typeface="Calibri" pitchFamily="34" charset="0"/>
              <a:cs typeface="Calibri" pitchFamily="34" charset="0"/>
            </a:endParaRPr>
          </a:p>
          <a:p>
            <a:r>
              <a:rPr lang="vi-VN" dirty="0" smtClean="0">
                <a:latin typeface="Calibri" pitchFamily="34" charset="0"/>
                <a:cs typeface="Calibri" pitchFamily="34" charset="0"/>
              </a:rPr>
              <a:t>Power </a:t>
            </a:r>
            <a:r>
              <a:rPr lang="vi-VN" dirty="0">
                <a:latin typeface="Calibri" pitchFamily="34" charset="0"/>
                <a:cs typeface="Calibri" pitchFamily="34" charset="0"/>
              </a:rPr>
              <a:t>dopler je poseban oblik </a:t>
            </a:r>
            <a:r>
              <a:rPr lang="sr-Latn-RS" dirty="0" smtClean="0">
                <a:latin typeface="Calibri" pitchFamily="34" charset="0"/>
                <a:cs typeface="Calibri" pitchFamily="34" charset="0"/>
              </a:rPr>
              <a:t>2D </a:t>
            </a:r>
            <a:r>
              <a:rPr lang="vi-VN" dirty="0" smtClean="0">
                <a:latin typeface="Calibri" pitchFamily="34" charset="0"/>
                <a:cs typeface="Calibri" pitchFamily="34" charset="0"/>
              </a:rPr>
              <a:t>prikaza </a:t>
            </a:r>
            <a:r>
              <a:rPr lang="vi-VN" dirty="0">
                <a:latin typeface="Calibri" pitchFamily="34" charset="0"/>
                <a:cs typeface="Calibri" pitchFamily="34" charset="0"/>
              </a:rPr>
              <a:t>protoka, odnosno predstavlja opciju kod kolor doplera. Čak je i do 5 puta osejtljiviji pri detekciji protoka nego kolor dopler.   </a:t>
            </a:r>
            <a:endParaRPr lang="sr-Latn-RS" dirty="0" smtClean="0">
              <a:latin typeface="Calibri" pitchFamily="34" charset="0"/>
              <a:cs typeface="Calibri" pitchFamily="34" charset="0"/>
            </a:endParaRPr>
          </a:p>
        </p:txBody>
      </p:sp>
    </p:spTree>
    <p:extLst>
      <p:ext uri="{BB962C8B-B14F-4D97-AF65-F5344CB8AC3E}">
        <p14:creationId xmlns:p14="http://schemas.microsoft.com/office/powerpoint/2010/main" val="268606108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47800" y="1828800"/>
            <a:ext cx="7498080" cy="4800600"/>
          </a:xfrm>
        </p:spPr>
        <p:txBody>
          <a:bodyPr/>
          <a:lstStyle/>
          <a:p>
            <a:r>
              <a:rPr lang="vi-VN" dirty="0">
                <a:latin typeface="Calibri" pitchFamily="34" charset="0"/>
                <a:cs typeface="Calibri" pitchFamily="34" charset="0"/>
              </a:rPr>
              <a:t>Power dopler prikazuje u boji snagu doplerskog signala (dok kolor dopler prikazuje u boji brzinu i smer protoka u sudu)</a:t>
            </a:r>
            <a:r>
              <a:rPr lang="sr-Latn-RS" dirty="0">
                <a:latin typeface="Calibri" pitchFamily="34" charset="0"/>
                <a:cs typeface="Calibri" pitchFamily="34" charset="0"/>
              </a:rPr>
              <a:t>. </a:t>
            </a:r>
            <a:r>
              <a:rPr lang="vi-VN" dirty="0">
                <a:latin typeface="Calibri" pitchFamily="34" charset="0"/>
                <a:cs typeface="Calibri" pitchFamily="34" charset="0"/>
              </a:rPr>
              <a:t>Boja i svetlina signala srazmerna je broju eritrocita unutar doplerskog uzorka.  </a:t>
            </a:r>
          </a:p>
          <a:p>
            <a:pPr marL="82296" indent="0">
              <a:buNone/>
            </a:pPr>
            <a:endParaRPr lang="en-US" dirty="0"/>
          </a:p>
        </p:txBody>
      </p:sp>
    </p:spTree>
    <p:extLst>
      <p:ext uri="{BB962C8B-B14F-4D97-AF65-F5344CB8AC3E}">
        <p14:creationId xmlns:p14="http://schemas.microsoft.com/office/powerpoint/2010/main" val="193724405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47800" y="1371600"/>
            <a:ext cx="7498080" cy="5105400"/>
          </a:xfrm>
        </p:spPr>
        <p:txBody>
          <a:bodyPr>
            <a:normAutofit/>
          </a:bodyPr>
          <a:lstStyle/>
          <a:p>
            <a:r>
              <a:rPr lang="vi-VN" dirty="0">
                <a:latin typeface="Calibri" pitchFamily="34" charset="0"/>
                <a:cs typeface="Calibri" pitchFamily="34" charset="0"/>
              </a:rPr>
              <a:t>Prednosti Power doplera u odnosu na kolor dopler su: </a:t>
            </a:r>
          </a:p>
          <a:p>
            <a:pPr lvl="2"/>
            <a:r>
              <a:rPr lang="vi-VN" dirty="0" smtClean="0">
                <a:latin typeface="Calibri" pitchFamily="34" charset="0"/>
                <a:cs typeface="Calibri" pitchFamily="34" charset="0"/>
              </a:rPr>
              <a:t>Širi </a:t>
            </a:r>
            <a:r>
              <a:rPr lang="vi-VN" dirty="0">
                <a:latin typeface="Calibri" pitchFamily="34" charset="0"/>
                <a:cs typeface="Calibri" pitchFamily="34" charset="0"/>
              </a:rPr>
              <a:t>dinamički raspon doplerskih signala u stvaranju slike protoka što povećava </a:t>
            </a:r>
            <a:r>
              <a:rPr lang="vi-VN" dirty="0" smtClean="0">
                <a:latin typeface="Calibri" pitchFamily="34" charset="0"/>
                <a:cs typeface="Calibri" pitchFamily="34" charset="0"/>
              </a:rPr>
              <a:t>osetljivost  </a:t>
            </a:r>
            <a:r>
              <a:rPr lang="vi-VN" dirty="0">
                <a:latin typeface="Calibri" pitchFamily="34" charset="0"/>
                <a:cs typeface="Calibri" pitchFamily="34" charset="0"/>
              </a:rPr>
              <a:t>za otkrivanje sporog protoka </a:t>
            </a:r>
            <a:endParaRPr lang="sr-Latn-RS" dirty="0" smtClean="0">
              <a:latin typeface="Calibri" pitchFamily="34" charset="0"/>
              <a:cs typeface="Calibri" pitchFamily="34" charset="0"/>
            </a:endParaRPr>
          </a:p>
          <a:p>
            <a:pPr lvl="2"/>
            <a:r>
              <a:rPr lang="vi-VN" dirty="0" smtClean="0">
                <a:latin typeface="Calibri" pitchFamily="34" charset="0"/>
                <a:cs typeface="Calibri" pitchFamily="34" charset="0"/>
              </a:rPr>
              <a:t>Znatno </a:t>
            </a:r>
            <a:r>
              <a:rPr lang="vi-VN" dirty="0">
                <a:latin typeface="Calibri" pitchFamily="34" charset="0"/>
                <a:cs typeface="Calibri" pitchFamily="34" charset="0"/>
              </a:rPr>
              <a:t>manja zavisnost od ugla između UZV snopa i krvne žile </a:t>
            </a:r>
            <a:endParaRPr lang="sr-Latn-RS" dirty="0">
              <a:latin typeface="Calibri" pitchFamily="34" charset="0"/>
              <a:cs typeface="Calibri" pitchFamily="34" charset="0"/>
            </a:endParaRPr>
          </a:p>
          <a:p>
            <a:pPr lvl="2"/>
            <a:r>
              <a:rPr lang="vi-VN" dirty="0" smtClean="0">
                <a:latin typeface="Calibri" pitchFamily="34" charset="0"/>
                <a:cs typeface="Calibri" pitchFamily="34" charset="0"/>
              </a:rPr>
              <a:t>Nema </a:t>
            </a:r>
            <a:r>
              <a:rPr lang="vi-VN" dirty="0">
                <a:latin typeface="Calibri" pitchFamily="34" charset="0"/>
                <a:cs typeface="Calibri" pitchFamily="34" charset="0"/>
              </a:rPr>
              <a:t>frekventnog prebacivanja </a:t>
            </a:r>
            <a:endParaRPr lang="sr-Latn-RS" dirty="0" smtClean="0">
              <a:latin typeface="Calibri" pitchFamily="34" charset="0"/>
              <a:cs typeface="Calibri" pitchFamily="34" charset="0"/>
            </a:endParaRPr>
          </a:p>
          <a:p>
            <a:pPr lvl="2"/>
            <a:endParaRPr lang="vi-VN" dirty="0">
              <a:latin typeface="Calibri" pitchFamily="34" charset="0"/>
              <a:cs typeface="Calibri" pitchFamily="34" charset="0"/>
            </a:endParaRPr>
          </a:p>
          <a:p>
            <a:pPr marL="82296" indent="0">
              <a:buNone/>
            </a:pPr>
            <a:endParaRPr lang="en-US" dirty="0"/>
          </a:p>
        </p:txBody>
      </p:sp>
    </p:spTree>
    <p:extLst>
      <p:ext uri="{BB962C8B-B14F-4D97-AF65-F5344CB8AC3E}">
        <p14:creationId xmlns:p14="http://schemas.microsoft.com/office/powerpoint/2010/main" val="5495384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371600" y="914400"/>
            <a:ext cx="7498080" cy="5410200"/>
          </a:xfrm>
        </p:spPr>
        <p:txBody>
          <a:bodyPr>
            <a:normAutofit/>
          </a:bodyPr>
          <a:lstStyle/>
          <a:p>
            <a:r>
              <a:rPr lang="en-US" b="1" dirty="0" smtClean="0">
                <a:latin typeface="Calibri" pitchFamily="34" charset="0"/>
                <a:cs typeface="Calibri" pitchFamily="34" charset="0"/>
              </a:rPr>
              <a:t>1927</a:t>
            </a:r>
            <a:r>
              <a:rPr lang="en-US" b="1" dirty="0">
                <a:latin typeface="Calibri" pitchFamily="34" charset="0"/>
                <a:cs typeface="Calibri" pitchFamily="34" charset="0"/>
              </a:rPr>
              <a:t>. </a:t>
            </a:r>
            <a:r>
              <a:rPr lang="en-US" dirty="0" err="1" smtClean="0">
                <a:latin typeface="Calibri" pitchFamily="34" charset="0"/>
                <a:cs typeface="Calibri" pitchFamily="34" charset="0"/>
              </a:rPr>
              <a:t>godine</a:t>
            </a:r>
            <a:r>
              <a:rPr lang="en-US" dirty="0">
                <a:latin typeface="Calibri" pitchFamily="34" charset="0"/>
                <a:cs typeface="Calibri" pitchFamily="34" charset="0"/>
              </a:rPr>
              <a:t> </a:t>
            </a:r>
            <a:r>
              <a:rPr lang="en-US" dirty="0" smtClean="0">
                <a:latin typeface="Calibri" pitchFamily="34" charset="0"/>
                <a:cs typeface="Calibri" pitchFamily="34" charset="0"/>
              </a:rPr>
              <a:t> </a:t>
            </a:r>
            <a:r>
              <a:rPr lang="en-US" dirty="0" err="1">
                <a:latin typeface="Calibri" pitchFamily="34" charset="0"/>
                <a:cs typeface="Calibri" pitchFamily="34" charset="0"/>
              </a:rPr>
              <a:t>Vud</a:t>
            </a:r>
            <a:r>
              <a:rPr lang="en-US" dirty="0">
                <a:latin typeface="Calibri" pitchFamily="34" charset="0"/>
                <a:cs typeface="Calibri" pitchFamily="34" charset="0"/>
              </a:rPr>
              <a:t> i </a:t>
            </a:r>
            <a:r>
              <a:rPr lang="en-US" dirty="0" err="1" smtClean="0">
                <a:latin typeface="Calibri" pitchFamily="34" charset="0"/>
                <a:cs typeface="Calibri" pitchFamily="34" charset="0"/>
              </a:rPr>
              <a:t>Lomis</a:t>
            </a:r>
            <a:r>
              <a:rPr lang="sr-Latn-RS" dirty="0">
                <a:latin typeface="Calibri" pitchFamily="34" charset="0"/>
                <a:cs typeface="Calibri" pitchFamily="34" charset="0"/>
              </a:rPr>
              <a:t> </a:t>
            </a:r>
            <a:r>
              <a:rPr lang="sr-Latn-RS" dirty="0" smtClean="0">
                <a:latin typeface="Calibri" pitchFamily="34" charset="0"/>
                <a:cs typeface="Calibri" pitchFamily="34" charset="0"/>
              </a:rPr>
              <a:t>su otkrili </a:t>
            </a:r>
            <a:r>
              <a:rPr lang="sr-Latn-RS" b="1" dirty="0" smtClean="0">
                <a:latin typeface="Calibri" pitchFamily="34" charset="0"/>
                <a:cs typeface="Calibri" pitchFamily="34" charset="0"/>
              </a:rPr>
              <a:t>b</a:t>
            </a:r>
            <a:r>
              <a:rPr lang="en-US" b="1" dirty="0" err="1" smtClean="0">
                <a:latin typeface="Calibri" pitchFamily="34" charset="0"/>
                <a:cs typeface="Calibri" pitchFamily="34" charset="0"/>
              </a:rPr>
              <a:t>iološko</a:t>
            </a:r>
            <a:r>
              <a:rPr lang="en-US" b="1" dirty="0" smtClean="0">
                <a:latin typeface="Calibri" pitchFamily="34" charset="0"/>
                <a:cs typeface="Calibri" pitchFamily="34" charset="0"/>
              </a:rPr>
              <a:t> </a:t>
            </a:r>
            <a:r>
              <a:rPr lang="en-US" b="1" dirty="0" err="1">
                <a:latin typeface="Calibri" pitchFamily="34" charset="0"/>
                <a:cs typeface="Calibri" pitchFamily="34" charset="0"/>
              </a:rPr>
              <a:t>delovanje</a:t>
            </a:r>
            <a:r>
              <a:rPr lang="en-US" b="1" dirty="0">
                <a:latin typeface="Calibri" pitchFamily="34" charset="0"/>
                <a:cs typeface="Calibri" pitchFamily="34" charset="0"/>
              </a:rPr>
              <a:t> </a:t>
            </a:r>
            <a:r>
              <a:rPr lang="en-US" dirty="0" err="1" smtClean="0">
                <a:latin typeface="Calibri" pitchFamily="34" charset="0"/>
                <a:cs typeface="Calibri" pitchFamily="34" charset="0"/>
              </a:rPr>
              <a:t>ultrazvuka</a:t>
            </a:r>
            <a:endParaRPr lang="sr-Latn-RS" b="1" dirty="0" smtClean="0">
              <a:latin typeface="Calibri" pitchFamily="34" charset="0"/>
              <a:cs typeface="Calibri" pitchFamily="34" charset="0"/>
            </a:endParaRPr>
          </a:p>
          <a:p>
            <a:endParaRPr lang="sr-Latn-RS" b="1" dirty="0" smtClean="0">
              <a:latin typeface="Calibri" pitchFamily="34" charset="0"/>
              <a:cs typeface="Calibri" pitchFamily="34" charset="0"/>
            </a:endParaRPr>
          </a:p>
          <a:p>
            <a:endParaRPr lang="sr-Latn-RS" b="1" dirty="0" smtClean="0">
              <a:latin typeface="Calibri" pitchFamily="34" charset="0"/>
              <a:cs typeface="Calibri" pitchFamily="34" charset="0"/>
            </a:endParaRPr>
          </a:p>
          <a:p>
            <a:endParaRPr lang="sr-Latn-RS" b="1" dirty="0">
              <a:latin typeface="Calibri" pitchFamily="34" charset="0"/>
              <a:cs typeface="Calibri" pitchFamily="34" charset="0"/>
            </a:endParaRPr>
          </a:p>
          <a:p>
            <a:endParaRPr lang="sr-Latn-RS" b="1" dirty="0" smtClean="0">
              <a:latin typeface="Calibri" pitchFamily="34" charset="0"/>
              <a:cs typeface="Calibri" pitchFamily="34" charset="0"/>
            </a:endParaRPr>
          </a:p>
          <a:p>
            <a:endParaRPr lang="sr-Latn-RS" b="1" dirty="0">
              <a:latin typeface="Calibri" pitchFamily="34" charset="0"/>
              <a:cs typeface="Calibri" pitchFamily="34" charset="0"/>
            </a:endParaRPr>
          </a:p>
          <a:p>
            <a:r>
              <a:rPr lang="en-US" b="1" dirty="0" smtClean="0">
                <a:latin typeface="Calibri" pitchFamily="34" charset="0"/>
                <a:cs typeface="Calibri" pitchFamily="34" charset="0"/>
              </a:rPr>
              <a:t>1928</a:t>
            </a:r>
            <a:r>
              <a:rPr lang="en-US" b="1" dirty="0">
                <a:latin typeface="Calibri" pitchFamily="34" charset="0"/>
                <a:cs typeface="Calibri" pitchFamily="34" charset="0"/>
              </a:rPr>
              <a:t>. </a:t>
            </a:r>
            <a:r>
              <a:rPr lang="en-US" dirty="0" err="1">
                <a:latin typeface="Calibri" pitchFamily="34" charset="0"/>
                <a:cs typeface="Calibri" pitchFamily="34" charset="0"/>
              </a:rPr>
              <a:t>godine</a:t>
            </a:r>
            <a:r>
              <a:rPr lang="sr-Latn-RS" dirty="0">
                <a:latin typeface="Calibri" pitchFamily="34" charset="0"/>
                <a:cs typeface="Calibri" pitchFamily="34" charset="0"/>
              </a:rPr>
              <a:t> počela je t</a:t>
            </a:r>
            <a:r>
              <a:rPr lang="en-US" dirty="0" err="1">
                <a:latin typeface="Calibri" pitchFamily="34" charset="0"/>
                <a:cs typeface="Calibri" pitchFamily="34" charset="0"/>
              </a:rPr>
              <a:t>erapijska</a:t>
            </a:r>
            <a:r>
              <a:rPr lang="en-US" dirty="0">
                <a:latin typeface="Calibri" pitchFamily="34" charset="0"/>
                <a:cs typeface="Calibri" pitchFamily="34" charset="0"/>
              </a:rPr>
              <a:t> </a:t>
            </a:r>
            <a:r>
              <a:rPr lang="en-US" dirty="0" err="1" smtClean="0">
                <a:latin typeface="Calibri" pitchFamily="34" charset="0"/>
                <a:cs typeface="Calibri" pitchFamily="34" charset="0"/>
              </a:rPr>
              <a:t>primena</a:t>
            </a:r>
            <a:endParaRPr lang="sr-Latn-RS" b="1" dirty="0" smtClean="0">
              <a:latin typeface="Calibri" pitchFamily="34" charset="0"/>
              <a:cs typeface="Calibri" pitchFamily="34" charset="0"/>
            </a:endParaRPr>
          </a:p>
          <a:p>
            <a:r>
              <a:rPr lang="sr-Latn-RS" b="1" dirty="0">
                <a:latin typeface="Calibri" pitchFamily="34" charset="0"/>
                <a:cs typeface="Calibri" pitchFamily="34" charset="0"/>
              </a:rPr>
              <a:t>1</a:t>
            </a:r>
            <a:r>
              <a:rPr lang="en-US" b="1" dirty="0" smtClean="0">
                <a:latin typeface="Calibri" pitchFamily="34" charset="0"/>
                <a:cs typeface="Calibri" pitchFamily="34" charset="0"/>
              </a:rPr>
              <a:t>939</a:t>
            </a:r>
            <a:r>
              <a:rPr lang="sr-Latn-RS" dirty="0">
                <a:latin typeface="Calibri" pitchFamily="34" charset="0"/>
                <a:cs typeface="Calibri" pitchFamily="34" charset="0"/>
              </a:rPr>
              <a:t>.  godine su objavljeni </a:t>
            </a:r>
            <a:r>
              <a:rPr lang="en-US" dirty="0" err="1">
                <a:latin typeface="Calibri" pitchFamily="34" charset="0"/>
                <a:cs typeface="Calibri" pitchFamily="34" charset="0"/>
              </a:rPr>
              <a:t>prvi</a:t>
            </a:r>
            <a:r>
              <a:rPr lang="en-US" dirty="0">
                <a:latin typeface="Calibri" pitchFamily="34" charset="0"/>
                <a:cs typeface="Calibri" pitchFamily="34" charset="0"/>
              </a:rPr>
              <a:t> </a:t>
            </a:r>
            <a:r>
              <a:rPr lang="en-US" dirty="0" err="1">
                <a:latin typeface="Calibri" pitchFamily="34" charset="0"/>
                <a:cs typeface="Calibri" pitchFamily="34" charset="0"/>
              </a:rPr>
              <a:t>rezultati</a:t>
            </a:r>
            <a:r>
              <a:rPr lang="sr-Latn-RS" dirty="0">
                <a:latin typeface="Calibri" pitchFamily="34" charset="0"/>
                <a:cs typeface="Calibri" pitchFamily="34" charset="0"/>
              </a:rPr>
              <a:t> </a:t>
            </a:r>
            <a:endParaRPr lang="sr-Latn-RS" dirty="0" smtClean="0">
              <a:latin typeface="Calibri" pitchFamily="34" charset="0"/>
              <a:cs typeface="Calibri" pitchFamily="34" charset="0"/>
            </a:endParaRPr>
          </a:p>
          <a:p>
            <a:endParaRPr lang="sr-Latn-RS" dirty="0"/>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8400" y="2080926"/>
            <a:ext cx="1781175" cy="2562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05400" y="1965725"/>
            <a:ext cx="2286000" cy="27926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3948729"/>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371600" y="1066800"/>
            <a:ext cx="7498080" cy="4800600"/>
          </a:xfrm>
        </p:spPr>
        <p:txBody>
          <a:bodyPr>
            <a:normAutofit fontScale="92500" lnSpcReduction="10000"/>
          </a:bodyPr>
          <a:lstStyle/>
          <a:p>
            <a:r>
              <a:rPr lang="vi-VN" dirty="0">
                <a:latin typeface="Calibri" pitchFamily="34" charset="0"/>
                <a:cs typeface="Calibri" pitchFamily="34" charset="0"/>
              </a:rPr>
              <a:t>Mana Power doplera je u tome što ne može da raspozna smer protoka u krvnom sudu, ali najnoviji aparati već imaju usmereni power dopler i mogu razlikovati smer protoka krvi u odnosu na sondu. </a:t>
            </a:r>
            <a:endParaRPr lang="en-US" dirty="0" smtClean="0">
              <a:latin typeface="Calibri" pitchFamily="34" charset="0"/>
              <a:cs typeface="Calibri" pitchFamily="34" charset="0"/>
            </a:endParaRPr>
          </a:p>
          <a:p>
            <a:pPr marL="82296" indent="0">
              <a:buNone/>
            </a:pPr>
            <a:endParaRPr lang="sr-Latn-RS" dirty="0">
              <a:latin typeface="Calibri" pitchFamily="34" charset="0"/>
              <a:cs typeface="Calibri" pitchFamily="34" charset="0"/>
            </a:endParaRPr>
          </a:p>
          <a:p>
            <a:r>
              <a:rPr lang="vi-VN" dirty="0">
                <a:latin typeface="Calibri" pitchFamily="34" charset="0"/>
                <a:cs typeface="Calibri" pitchFamily="34" charset="0"/>
              </a:rPr>
              <a:t>Power dopler je znatno </a:t>
            </a:r>
            <a:r>
              <a:rPr lang="vi-VN" dirty="0" smtClean="0">
                <a:latin typeface="Calibri" pitchFamily="34" charset="0"/>
                <a:cs typeface="Calibri" pitchFamily="34" charset="0"/>
              </a:rPr>
              <a:t>osetljiviji </a:t>
            </a:r>
            <a:r>
              <a:rPr lang="vi-VN" dirty="0">
                <a:latin typeface="Calibri" pitchFamily="34" charset="0"/>
                <a:cs typeface="Calibri" pitchFamily="34" charset="0"/>
              </a:rPr>
              <a:t>za otkrivanje sporog protoka od kolor doplera i uvek ga treba koristiti kada se traži spori protok u malim krvnim sudovima. Koristi se i za traženje doplerskog uzorka. </a:t>
            </a:r>
            <a:endParaRPr lang="en-US" dirty="0">
              <a:latin typeface="Calibri" pitchFamily="34" charset="0"/>
              <a:cs typeface="Calibri" pitchFamily="34" charset="0"/>
            </a:endParaRPr>
          </a:p>
          <a:p>
            <a:endParaRPr lang="en-US" dirty="0"/>
          </a:p>
        </p:txBody>
      </p:sp>
    </p:spTree>
    <p:extLst>
      <p:ext uri="{BB962C8B-B14F-4D97-AF65-F5344CB8AC3E}">
        <p14:creationId xmlns:p14="http://schemas.microsoft.com/office/powerpoint/2010/main" val="82961944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1143000"/>
            <a:ext cx="8007726" cy="4444879"/>
          </a:xfrm>
        </p:spPr>
      </p:pic>
    </p:spTree>
    <p:extLst>
      <p:ext uri="{BB962C8B-B14F-4D97-AF65-F5344CB8AC3E}">
        <p14:creationId xmlns:p14="http://schemas.microsoft.com/office/powerpoint/2010/main" val="308605444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29000" y="304800"/>
            <a:ext cx="7498080" cy="1143000"/>
          </a:xfrm>
        </p:spPr>
        <p:txBody>
          <a:bodyPr/>
          <a:lstStyle/>
          <a:p>
            <a:r>
              <a:rPr lang="sr-Latn-RS" dirty="0" smtClean="0"/>
              <a:t>3D ultrazvuk</a:t>
            </a:r>
            <a:endParaRPr lang="en-US" dirty="0"/>
          </a:p>
        </p:txBody>
      </p:sp>
      <p:sp>
        <p:nvSpPr>
          <p:cNvPr id="3" name="Content Placeholder 2"/>
          <p:cNvSpPr>
            <a:spLocks noGrp="1"/>
          </p:cNvSpPr>
          <p:nvPr>
            <p:ph idx="1"/>
          </p:nvPr>
        </p:nvSpPr>
        <p:spPr>
          <a:xfrm>
            <a:off x="1524000" y="1600200"/>
            <a:ext cx="7498080" cy="4800600"/>
          </a:xfrm>
        </p:spPr>
        <p:txBody>
          <a:bodyPr>
            <a:noAutofit/>
          </a:bodyPr>
          <a:lstStyle/>
          <a:p>
            <a:r>
              <a:rPr lang="vi-VN" sz="2800" dirty="0">
                <a:latin typeface="Calibri" pitchFamily="34" charset="0"/>
                <a:cs typeface="Calibri" pitchFamily="34" charset="0"/>
              </a:rPr>
              <a:t>3D </a:t>
            </a:r>
            <a:r>
              <a:rPr lang="vi-VN" sz="2800" dirty="0" smtClean="0">
                <a:latin typeface="Calibri" pitchFamily="34" charset="0"/>
                <a:cs typeface="Calibri" pitchFamily="34" charset="0"/>
              </a:rPr>
              <a:t>ultrazvuk primenjuje </a:t>
            </a:r>
            <a:r>
              <a:rPr lang="vi-VN" sz="2800" dirty="0">
                <a:latin typeface="Calibri" pitchFamily="34" charset="0"/>
                <a:cs typeface="Calibri" pitchFamily="34" charset="0"/>
              </a:rPr>
              <a:t>se za dijagnostiku u ginekologoji i ginekološkoj onkologiji. Njegova značajna uloga je u otkrivanju anomalije materice, analizi morfologije tumora materice i jajnika. </a:t>
            </a:r>
            <a:endParaRPr lang="sr-Latn-RS" sz="2800" dirty="0" smtClean="0">
              <a:latin typeface="Calibri" pitchFamily="34" charset="0"/>
              <a:cs typeface="Calibri" pitchFamily="34" charset="0"/>
            </a:endParaRPr>
          </a:p>
          <a:p>
            <a:pPr marL="82296" indent="0">
              <a:buNone/>
            </a:pPr>
            <a:endParaRPr lang="sr-Latn-RS" sz="2800" dirty="0" smtClean="0">
              <a:latin typeface="Calibri" pitchFamily="34" charset="0"/>
              <a:cs typeface="Calibri" pitchFamily="34" charset="0"/>
            </a:endParaRPr>
          </a:p>
          <a:p>
            <a:r>
              <a:rPr lang="vi-VN" sz="2800" dirty="0" smtClean="0">
                <a:latin typeface="Calibri" pitchFamily="34" charset="0"/>
                <a:cs typeface="Calibri" pitchFamily="34" charset="0"/>
              </a:rPr>
              <a:t>Kolor </a:t>
            </a:r>
            <a:r>
              <a:rPr lang="vi-VN" sz="2800" dirty="0">
                <a:latin typeface="Calibri" pitchFamily="34" charset="0"/>
                <a:cs typeface="Calibri" pitchFamily="34" charset="0"/>
              </a:rPr>
              <a:t>Dopler 3D ultrazvuk daje informacije o prokrvljenosti organa i tumora genitalnog trakta koje se koriste za </a:t>
            </a:r>
            <a:r>
              <a:rPr lang="vi-VN" sz="2800" dirty="0" smtClean="0">
                <a:latin typeface="Calibri" pitchFamily="34" charset="0"/>
                <a:cs typeface="Calibri" pitchFamily="34" charset="0"/>
              </a:rPr>
              <a:t>procenu </a:t>
            </a:r>
            <a:r>
              <a:rPr lang="vi-VN" sz="2800" dirty="0">
                <a:latin typeface="Calibri" pitchFamily="34" charset="0"/>
                <a:cs typeface="Calibri" pitchFamily="34" charset="0"/>
              </a:rPr>
              <a:t>potencijalnog maligniteta otkrivenih </a:t>
            </a:r>
            <a:r>
              <a:rPr lang="vi-VN" sz="2800" dirty="0" smtClean="0">
                <a:latin typeface="Calibri" pitchFamily="34" charset="0"/>
                <a:cs typeface="Calibri" pitchFamily="34" charset="0"/>
              </a:rPr>
              <a:t>promena</a:t>
            </a:r>
            <a:r>
              <a:rPr lang="vi-VN" sz="2800" dirty="0">
                <a:latin typeface="Calibri" pitchFamily="34" charset="0"/>
                <a:cs typeface="Calibri" pitchFamily="34" charset="0"/>
              </a:rPr>
              <a:t>. </a:t>
            </a:r>
            <a:endParaRPr lang="sr-Latn-RS" sz="2800" dirty="0" smtClean="0">
              <a:latin typeface="Calibri" pitchFamily="34" charset="0"/>
              <a:cs typeface="Calibri" pitchFamily="34" charset="0"/>
            </a:endParaRPr>
          </a:p>
          <a:p>
            <a:pPr marL="82296" indent="0">
              <a:buNone/>
            </a:pPr>
            <a:endParaRPr lang="en-US" sz="2800" dirty="0">
              <a:latin typeface="Calibri" pitchFamily="34" charset="0"/>
              <a:cs typeface="Calibri" pitchFamily="34" charset="0"/>
            </a:endParaRPr>
          </a:p>
        </p:txBody>
      </p:sp>
    </p:spTree>
    <p:extLst>
      <p:ext uri="{BB962C8B-B14F-4D97-AF65-F5344CB8AC3E}">
        <p14:creationId xmlns:p14="http://schemas.microsoft.com/office/powerpoint/2010/main" val="408279472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lnSpcReduction="10000"/>
          </a:bodyPr>
          <a:lstStyle/>
          <a:p>
            <a:r>
              <a:rPr lang="vi-VN" dirty="0">
                <a:latin typeface="Calibri" pitchFamily="34" charset="0"/>
                <a:cs typeface="Calibri" pitchFamily="34" charset="0"/>
              </a:rPr>
              <a:t>Napredak kompjuterske 3D grafike snažno je doprinio razvoju 3D ultrazvučnih prikaza. I pored impresivnosti 3D slika, tehnika njihovog kreiranja se i dalje zasniva na 2D ultrzvučnim slikama, koje odgovarajući softver i hardver "ređaju" jednu uz drugu i formiraju volumenski prikaz. Nakon "čišćenja" slike, može biti manuelno ili automatsko, dobija se 3D slika željenog volumena. </a:t>
            </a:r>
            <a:endParaRPr lang="sr-Latn-RS" dirty="0">
              <a:latin typeface="Calibri" pitchFamily="34" charset="0"/>
              <a:cs typeface="Calibri" pitchFamily="34" charset="0"/>
            </a:endParaRPr>
          </a:p>
          <a:p>
            <a:endParaRPr lang="en-US" dirty="0"/>
          </a:p>
        </p:txBody>
      </p:sp>
    </p:spTree>
    <p:extLst>
      <p:ext uri="{BB962C8B-B14F-4D97-AF65-F5344CB8AC3E}">
        <p14:creationId xmlns:p14="http://schemas.microsoft.com/office/powerpoint/2010/main" val="372908461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92500"/>
          </a:bodyPr>
          <a:lstStyle/>
          <a:p>
            <a:r>
              <a:rPr lang="vi-VN" dirty="0">
                <a:latin typeface="Calibri" pitchFamily="34" charset="0"/>
                <a:cs typeface="Calibri" pitchFamily="34" charset="0"/>
              </a:rPr>
              <a:t>Softver i hardver za konvertovanje 2D ultrazvučnog zapisa u 3D sliku ili kratki film mogu biti integrisani u samom ultrazvučnom aparatu ili odvojeni. U slučaju da su integrisani u okviru ultrazvučnog aparata oni se obično deklarišu kao "free hand" 3D aparati. Ovakav sistem može biti konstruisan uz pomoć 2D aparata </a:t>
            </a:r>
            <a:r>
              <a:rPr lang="sr-Latn-RS" dirty="0">
                <a:latin typeface="Calibri" pitchFamily="34" charset="0"/>
                <a:cs typeface="Calibri" pitchFamily="34" charset="0"/>
              </a:rPr>
              <a:t>,</a:t>
            </a:r>
            <a:r>
              <a:rPr lang="vi-VN" dirty="0">
                <a:latin typeface="Calibri" pitchFamily="34" charset="0"/>
                <a:cs typeface="Calibri" pitchFamily="34" charset="0"/>
              </a:rPr>
              <a:t>PC i odgovarajućeg softvera za konverziju 2D zapisa u 3D zapis. </a:t>
            </a:r>
            <a:endParaRPr lang="en-US" dirty="0">
              <a:latin typeface="Calibri" pitchFamily="34" charset="0"/>
              <a:cs typeface="Calibri" pitchFamily="34" charset="0"/>
            </a:endParaRPr>
          </a:p>
          <a:p>
            <a:endParaRPr lang="en-US" dirty="0"/>
          </a:p>
        </p:txBody>
      </p:sp>
    </p:spTree>
    <p:extLst>
      <p:ext uri="{BB962C8B-B14F-4D97-AF65-F5344CB8AC3E}">
        <p14:creationId xmlns:p14="http://schemas.microsoft.com/office/powerpoint/2010/main" val="12312009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latin typeface="Calibri" pitchFamily="34" charset="0"/>
                <a:cs typeface="Calibri" pitchFamily="34" charset="0"/>
              </a:rPr>
              <a:t>T</a:t>
            </a:r>
            <a:r>
              <a:rPr lang="vi-VN" dirty="0" smtClean="0">
                <a:latin typeface="Calibri" pitchFamily="34" charset="0"/>
                <a:cs typeface="Calibri" pitchFamily="34" charset="0"/>
              </a:rPr>
              <a:t>reba </a:t>
            </a:r>
            <a:r>
              <a:rPr lang="vi-VN" dirty="0">
                <a:latin typeface="Calibri" pitchFamily="34" charset="0"/>
                <a:cs typeface="Calibri" pitchFamily="34" charset="0"/>
              </a:rPr>
              <a:t>dosta vremena i truda da bi se 3D free hand tehnologija savladala. Uostalom, to je slučaj i sa klasičnim 3D i 4D ultrazvučnim aparatima. I pored toga što je softver prilično skup, uz pomoć kompjutera možete pretvoriti svaki 2D ultrzvučni aparat u efikasnu 3D mašinu.</a:t>
            </a:r>
            <a:endParaRPr lang="en-US" dirty="0"/>
          </a:p>
          <a:p>
            <a:endParaRPr lang="en-US" dirty="0"/>
          </a:p>
        </p:txBody>
      </p:sp>
    </p:spTree>
    <p:extLst>
      <p:ext uri="{BB962C8B-B14F-4D97-AF65-F5344CB8AC3E}">
        <p14:creationId xmlns:p14="http://schemas.microsoft.com/office/powerpoint/2010/main" val="333210007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r-Latn-RS" dirty="0" smtClean="0"/>
              <a:t>4D ultrazvuk</a:t>
            </a:r>
            <a:endParaRPr lang="en-US" dirty="0"/>
          </a:p>
        </p:txBody>
      </p:sp>
      <p:sp>
        <p:nvSpPr>
          <p:cNvPr id="3" name="Content Placeholder 2"/>
          <p:cNvSpPr>
            <a:spLocks noGrp="1"/>
          </p:cNvSpPr>
          <p:nvPr>
            <p:ph idx="1"/>
          </p:nvPr>
        </p:nvSpPr>
        <p:spPr/>
        <p:txBody>
          <a:bodyPr>
            <a:normAutofit fontScale="77500" lnSpcReduction="20000"/>
          </a:bodyPr>
          <a:lstStyle/>
          <a:p>
            <a:r>
              <a:rPr lang="vi-VN" dirty="0">
                <a:latin typeface="Calibri" pitchFamily="34" charset="0"/>
                <a:cs typeface="Calibri" pitchFamily="34" charset="0"/>
              </a:rPr>
              <a:t>4D </a:t>
            </a:r>
            <a:r>
              <a:rPr lang="vi-VN" dirty="0" smtClean="0">
                <a:latin typeface="Calibri" pitchFamily="34" charset="0"/>
                <a:cs typeface="Calibri" pitchFamily="34" charset="0"/>
              </a:rPr>
              <a:t>ultrazvuk</a:t>
            </a:r>
            <a:r>
              <a:rPr lang="sr-Latn-RS" dirty="0" smtClean="0">
                <a:latin typeface="Calibri" pitchFamily="34" charset="0"/>
                <a:cs typeface="Calibri" pitchFamily="34" charset="0"/>
              </a:rPr>
              <a:t> </a:t>
            </a:r>
            <a:r>
              <a:rPr lang="vi-VN" dirty="0" smtClean="0">
                <a:latin typeface="Calibri" pitchFamily="34" charset="0"/>
                <a:cs typeface="Calibri" pitchFamily="34" charset="0"/>
              </a:rPr>
              <a:t>se primenjuje </a:t>
            </a:r>
            <a:r>
              <a:rPr lang="vi-VN" dirty="0">
                <a:latin typeface="Calibri" pitchFamily="34" charset="0"/>
                <a:cs typeface="Calibri" pitchFamily="34" charset="0"/>
              </a:rPr>
              <a:t>u </a:t>
            </a:r>
            <a:r>
              <a:rPr lang="vi-VN" dirty="0" smtClean="0">
                <a:latin typeface="Calibri" pitchFamily="34" charset="0"/>
                <a:cs typeface="Calibri" pitchFamily="34" charset="0"/>
              </a:rPr>
              <a:t>praćenju </a:t>
            </a:r>
            <a:r>
              <a:rPr lang="vi-VN" dirty="0">
                <a:latin typeface="Calibri" pitchFamily="34" charset="0"/>
                <a:cs typeface="Calibri" pitchFamily="34" charset="0"/>
              </a:rPr>
              <a:t>trudnoće. </a:t>
            </a:r>
            <a:r>
              <a:rPr lang="vi-VN" dirty="0" smtClean="0">
                <a:latin typeface="Calibri" pitchFamily="34" charset="0"/>
                <a:cs typeface="Calibri" pitchFamily="34" charset="0"/>
              </a:rPr>
              <a:t>Primenom </a:t>
            </a:r>
            <a:r>
              <a:rPr lang="vi-VN" dirty="0">
                <a:latin typeface="Calibri" pitchFamily="34" charset="0"/>
                <a:cs typeface="Calibri" pitchFamily="34" charset="0"/>
              </a:rPr>
              <a:t>4D ultrazvuka prati se razvoj ploda od ranog perioda implantacije, analiza morfologije u prvom </a:t>
            </a:r>
            <a:r>
              <a:rPr lang="vi-VN" dirty="0" smtClean="0">
                <a:latin typeface="Calibri" pitchFamily="34" charset="0"/>
                <a:cs typeface="Calibri" pitchFamily="34" charset="0"/>
              </a:rPr>
              <a:t>tromesečju</a:t>
            </a:r>
            <a:r>
              <a:rPr lang="vi-VN" dirty="0">
                <a:latin typeface="Calibri" pitchFamily="34" charset="0"/>
                <a:cs typeface="Calibri" pitchFamily="34" charset="0"/>
              </a:rPr>
              <a:t>, razvijanje ploda u drugom </a:t>
            </a:r>
            <a:r>
              <a:rPr lang="vi-VN" dirty="0" smtClean="0">
                <a:latin typeface="Calibri" pitchFamily="34" charset="0"/>
                <a:cs typeface="Calibri" pitchFamily="34" charset="0"/>
              </a:rPr>
              <a:t>tromesečju</a:t>
            </a:r>
            <a:r>
              <a:rPr lang="vi-VN" dirty="0">
                <a:latin typeface="Calibri" pitchFamily="34" charset="0"/>
                <a:cs typeface="Calibri" pitchFamily="34" charset="0"/>
              </a:rPr>
              <a:t>, kao i razvoj i ponašanje fetusa u trećem tromesečju trudnoće. </a:t>
            </a:r>
            <a:endParaRPr lang="en-US" dirty="0" smtClean="0">
              <a:latin typeface="Calibri" pitchFamily="34" charset="0"/>
              <a:cs typeface="Calibri" pitchFamily="34" charset="0"/>
            </a:endParaRPr>
          </a:p>
          <a:p>
            <a:endParaRPr lang="sr-Latn-RS" dirty="0" smtClean="0">
              <a:latin typeface="Calibri" pitchFamily="34" charset="0"/>
              <a:cs typeface="Calibri" pitchFamily="34" charset="0"/>
            </a:endParaRPr>
          </a:p>
          <a:p>
            <a:r>
              <a:rPr lang="vi-VN" dirty="0" smtClean="0">
                <a:latin typeface="Calibri" pitchFamily="34" charset="0"/>
                <a:cs typeface="Calibri" pitchFamily="34" charset="0"/>
              </a:rPr>
              <a:t>Zbog </a:t>
            </a:r>
            <a:r>
              <a:rPr lang="vi-VN" dirty="0">
                <a:latin typeface="Calibri" pitchFamily="34" charset="0"/>
                <a:cs typeface="Calibri" pitchFamily="34" charset="0"/>
              </a:rPr>
              <a:t>visoke rezolucije slike 4D ultrazvuk omogućava otkrivanje i analizu razvojnih anomalija ploda.  "Live 3D", "real time 3D" ili 4D ultrazvučni  prikazi takođe se baziraju na kompjuterskoj 3D grafici i tzv. "volumenskim" sondama. To su specijalne i veoma skupe sonde koje poboljšavaju kvalitet volumenskog prikaza i olakšavaju rad. </a:t>
            </a:r>
            <a:endParaRPr lang="sr-Latn-RS" dirty="0" smtClean="0">
              <a:latin typeface="Calibri" pitchFamily="34" charset="0"/>
              <a:cs typeface="Calibri" pitchFamily="34" charset="0"/>
            </a:endParaRPr>
          </a:p>
        </p:txBody>
      </p:sp>
    </p:spTree>
    <p:extLst>
      <p:ext uri="{BB962C8B-B14F-4D97-AF65-F5344CB8AC3E}">
        <p14:creationId xmlns:p14="http://schemas.microsoft.com/office/powerpoint/2010/main" val="12340350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81000" y="1219200"/>
            <a:ext cx="8566150" cy="3448909"/>
          </a:xfrm>
        </p:spPr>
      </p:pic>
    </p:spTree>
    <p:extLst>
      <p:ext uri="{BB962C8B-B14F-4D97-AF65-F5344CB8AC3E}">
        <p14:creationId xmlns:p14="http://schemas.microsoft.com/office/powerpoint/2010/main" val="238739349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371600" y="1600200"/>
            <a:ext cx="7498080" cy="4800600"/>
          </a:xfrm>
        </p:spPr>
        <p:txBody>
          <a:bodyPr>
            <a:normAutofit/>
          </a:bodyPr>
          <a:lstStyle/>
          <a:p>
            <a:r>
              <a:rPr lang="vi-VN" dirty="0">
                <a:latin typeface="Calibri" pitchFamily="34" charset="0"/>
                <a:cs typeface="Calibri" pitchFamily="34" charset="0"/>
              </a:rPr>
              <a:t>Korišćenje 4D ultrazvučnih aparata ubrzava rad sa pacijentom, rezultati su izvjesniji i bolji u odnosu na kombinaciju 2D ultrazvuk-softver-PC. </a:t>
            </a:r>
            <a:endParaRPr lang="en-US" dirty="0" smtClean="0">
              <a:latin typeface="Calibri" pitchFamily="34" charset="0"/>
              <a:cs typeface="Calibri" pitchFamily="34" charset="0"/>
            </a:endParaRPr>
          </a:p>
          <a:p>
            <a:r>
              <a:rPr lang="vi-VN" dirty="0" smtClean="0">
                <a:latin typeface="Calibri" pitchFamily="34" charset="0"/>
                <a:cs typeface="Calibri" pitchFamily="34" charset="0"/>
              </a:rPr>
              <a:t>Međutim</a:t>
            </a:r>
            <a:r>
              <a:rPr lang="vi-VN" dirty="0">
                <a:latin typeface="Calibri" pitchFamily="34" charset="0"/>
                <a:cs typeface="Calibri" pitchFamily="34" charset="0"/>
              </a:rPr>
              <a:t>, cena 4D aparata je i do 10 puta veća od cene 2D ultrazvuk-softver-PC konstrukcije.  </a:t>
            </a:r>
            <a:endParaRPr lang="en-US" dirty="0" smtClean="0">
              <a:latin typeface="Calibri" pitchFamily="34" charset="0"/>
              <a:cs typeface="Calibri" pitchFamily="34" charset="0"/>
            </a:endParaRPr>
          </a:p>
          <a:p>
            <a:pPr marL="82296" indent="0">
              <a:buNone/>
            </a:pPr>
            <a:endParaRPr lang="en-US" dirty="0"/>
          </a:p>
        </p:txBody>
      </p:sp>
    </p:spTree>
    <p:extLst>
      <p:ext uri="{BB962C8B-B14F-4D97-AF65-F5344CB8AC3E}">
        <p14:creationId xmlns:p14="http://schemas.microsoft.com/office/powerpoint/2010/main" val="47147940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43000" y="838200"/>
            <a:ext cx="7109012" cy="5095718"/>
          </a:xfrm>
        </p:spPr>
      </p:pic>
    </p:spTree>
    <p:extLst>
      <p:ext uri="{BB962C8B-B14F-4D97-AF65-F5344CB8AC3E}">
        <p14:creationId xmlns:p14="http://schemas.microsoft.com/office/powerpoint/2010/main" val="365885119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olstice">
  <a:themeElements>
    <a:clrScheme name="Solstice">
      <a:dk1>
        <a:sysClr val="windowText" lastClr="000000"/>
      </a:dk1>
      <a:lt1>
        <a:sysClr val="window" lastClr="FFFFFF"/>
      </a:lt1>
      <a:dk2>
        <a:srgbClr val="4F271C"/>
      </a:dk2>
      <a:lt2>
        <a:srgbClr val="E7DEC9"/>
      </a:lt2>
      <a:accent1>
        <a:srgbClr val="3891A7"/>
      </a:accent1>
      <a:accent2>
        <a:srgbClr val="FEB80A"/>
      </a:accent2>
      <a:accent3>
        <a:srgbClr val="C32D2E"/>
      </a:accent3>
      <a:accent4>
        <a:srgbClr val="84AA33"/>
      </a:accent4>
      <a:accent5>
        <a:srgbClr val="964305"/>
      </a:accent5>
      <a:accent6>
        <a:srgbClr val="475A8D"/>
      </a:accent6>
      <a:hlink>
        <a:srgbClr val="8DC765"/>
      </a:hlink>
      <a:folHlink>
        <a:srgbClr val="AA8A14"/>
      </a:folHlink>
    </a:clrScheme>
    <a:fontScheme name="Solstice">
      <a:majorFont>
        <a:latin typeface="Gill Sans MT"/>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a:ea typeface=""/>
        <a:cs typeface=""/>
        <a:font script="Grek" typeface="Corbel"/>
        <a:font script="Cyrl" typeface="Corbel"/>
        <a:font script="Jpan" typeface="HGｺﾞｼｯｸE"/>
        <a:font script="Hang" typeface="HY엽서L"/>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olstice">
      <a:fillStyleLst>
        <a:solidFill>
          <a:schemeClr val="phClr"/>
        </a:solidFill>
        <a:gradFill rotWithShape="1">
          <a:gsLst>
            <a:gs pos="0">
              <a:schemeClr val="phClr">
                <a:tint val="35000"/>
                <a:satMod val="253000"/>
              </a:schemeClr>
            </a:gs>
            <a:gs pos="50000">
              <a:schemeClr val="phClr">
                <a:tint val="42000"/>
                <a:satMod val="255000"/>
              </a:schemeClr>
            </a:gs>
            <a:gs pos="97000">
              <a:schemeClr val="phClr">
                <a:tint val="53000"/>
                <a:satMod val="260000"/>
              </a:schemeClr>
            </a:gs>
            <a:gs pos="100000">
              <a:schemeClr val="phClr">
                <a:tint val="56000"/>
                <a:satMod val="275000"/>
              </a:schemeClr>
            </a:gs>
          </a:gsLst>
          <a:path path="circle">
            <a:fillToRect l="50000" t="50000" r="50000" b="50000"/>
          </a:path>
        </a:gradFill>
        <a:gradFill rotWithShape="1">
          <a:gsLst>
            <a:gs pos="0">
              <a:schemeClr val="phClr">
                <a:tint val="92000"/>
                <a:satMod val="170000"/>
              </a:schemeClr>
            </a:gs>
            <a:gs pos="15000">
              <a:schemeClr val="phClr">
                <a:tint val="92000"/>
                <a:shade val="99000"/>
                <a:satMod val="170000"/>
              </a:schemeClr>
            </a:gs>
            <a:gs pos="62000">
              <a:schemeClr val="phClr">
                <a:tint val="96000"/>
                <a:shade val="80000"/>
                <a:satMod val="170000"/>
              </a:schemeClr>
            </a:gs>
            <a:gs pos="97000">
              <a:schemeClr val="phClr">
                <a:tint val="98000"/>
                <a:shade val="63000"/>
                <a:satMod val="170000"/>
              </a:schemeClr>
            </a:gs>
            <a:gs pos="100000">
              <a:schemeClr val="phClr">
                <a:shade val="62000"/>
                <a:satMod val="170000"/>
              </a:schemeClr>
            </a:gs>
          </a:gsLst>
          <a:path path="circle">
            <a:fillToRect l="50000" t="50000" r="50000" b="50000"/>
          </a:path>
        </a:gradFill>
      </a:fillStyleLst>
      <a:lnStyleLst>
        <a:ln w="9525" cap="flat" cmpd="sng" algn="ctr">
          <a:solidFill>
            <a:schemeClr val="phClr"/>
          </a:solidFill>
          <a:prstDash val="solid"/>
        </a:ln>
        <a:ln w="25400" cap="flat" cmpd="sng" algn="ctr">
          <a:solidFill>
            <a:schemeClr val="phClr"/>
          </a:solidFill>
          <a:prstDash val="solid"/>
        </a:ln>
        <a:ln w="25400" cap="flat" cmpd="sng" algn="ctr">
          <a:solidFill>
            <a:schemeClr val="phClr"/>
          </a:solidFill>
          <a:prstDash val="solid"/>
        </a:ln>
      </a:lnStyleLst>
      <a:effectStyleLst>
        <a:effectStyle>
          <a:effectLst>
            <a:outerShdw blurRad="63500" dist="25400" dir="5400000" rotWithShape="0">
              <a:srgbClr val="000000">
                <a:alpha val="43137"/>
              </a:srgbClr>
            </a:outerShdw>
          </a:effectLst>
        </a:effectStyle>
        <a:effectStyle>
          <a:effectLst>
            <a:outerShdw blurRad="63500" dist="25400" dir="5400000" rotWithShape="0">
              <a:srgbClr val="000000">
                <a:alpha val="43137"/>
              </a:srgbClr>
            </a:outerShdw>
          </a:effectLst>
          <a:scene3d>
            <a:camera prst="orthographicFront" fov="0">
              <a:rot lat="0" lon="0" rev="0"/>
            </a:camera>
            <a:lightRig rig="brightRoom" dir="tl">
              <a:rot lat="0" lon="0" rev="8700000"/>
            </a:lightRig>
          </a:scene3d>
          <a:sp3d contourW="12700">
            <a:bevelT w="0" h="0"/>
            <a:contourClr>
              <a:schemeClr val="phClr">
                <a:shade val="80000"/>
              </a:schemeClr>
            </a:contourClr>
          </a:sp3d>
        </a:effectStyle>
        <a:effectStyle>
          <a:effectLst>
            <a:outerShdw blurRad="63500" dist="25400" dir="5400000" rotWithShape="0">
              <a:srgbClr val="000000">
                <a:alpha val="43137"/>
              </a:srgbClr>
            </a:outerShdw>
          </a:effectLst>
          <a:scene3d>
            <a:camera prst="orthographicFront" fov="0">
              <a:rot lat="0" lon="0" rev="0"/>
            </a:camera>
            <a:lightRig rig="brightRoom" dir="tl">
              <a:rot lat="0" lon="0" rev="5400000"/>
            </a:lightRig>
          </a:scene3d>
          <a:sp3d contourW="12700">
            <a:bevelT w="25400" h="50800" prst="angle"/>
            <a:contourClr>
              <a:schemeClr val="phClr"/>
            </a:contourClr>
          </a:sp3d>
        </a:effectStyle>
      </a:effectStyleLst>
      <a:bgFillStyleLst>
        <a:solidFill>
          <a:schemeClr val="phClr"/>
        </a:solidFill>
        <a:gradFill rotWithShape="1">
          <a:gsLst>
            <a:gs pos="0">
              <a:schemeClr val="phClr">
                <a:tint val="60000"/>
                <a:satMod val="355000"/>
              </a:schemeClr>
            </a:gs>
            <a:gs pos="40000">
              <a:schemeClr val="phClr">
                <a:tint val="85000"/>
                <a:satMod val="320000"/>
              </a:schemeClr>
            </a:gs>
            <a:gs pos="100000">
              <a:schemeClr val="phClr">
                <a:shade val="55000"/>
                <a:satMod val="300000"/>
              </a:schemeClr>
            </a:gs>
          </a:gsLst>
          <a:path path="circle">
            <a:fillToRect l="-24500" t="-20000" r="124500" b="120000"/>
          </a:path>
        </a:gradFill>
        <a:blipFill>
          <a:blip xmlns:r="http://schemas.openxmlformats.org/officeDocument/2006/relationships" r:embed="rId1">
            <a:duotone>
              <a:schemeClr val="phClr">
                <a:shade val="9000"/>
                <a:satMod val="300000"/>
              </a:schemeClr>
              <a:schemeClr val="phClr">
                <a:tint val="90000"/>
                <a:satMod val="225000"/>
              </a:schemeClr>
            </a:duotone>
          </a:blip>
          <a:tile tx="0" ty="0" sx="90000" sy="90000" flip="xy"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Flow</Template>
  <TotalTime>4816</TotalTime>
  <Words>4160</Words>
  <Application>Microsoft Office PowerPoint</Application>
  <PresentationFormat>On-screen Show (4:3)</PresentationFormat>
  <Paragraphs>357</Paragraphs>
  <Slides>115</Slides>
  <Notes>1</Notes>
  <HiddenSlides>0</HiddenSlides>
  <MMClips>0</MMClips>
  <ScaleCrop>false</ScaleCrop>
  <HeadingPairs>
    <vt:vector size="4" baseType="variant">
      <vt:variant>
        <vt:lpstr>Theme</vt:lpstr>
      </vt:variant>
      <vt:variant>
        <vt:i4>1</vt:i4>
      </vt:variant>
      <vt:variant>
        <vt:lpstr>Slide Titles</vt:lpstr>
      </vt:variant>
      <vt:variant>
        <vt:i4>115</vt:i4>
      </vt:variant>
    </vt:vector>
  </HeadingPairs>
  <TitlesOfParts>
    <vt:vector size="116" baseType="lpstr">
      <vt:lpstr>Solstice</vt:lpstr>
      <vt:lpstr>  PRIMENA ULTRAZVUKA            U MEDICINI</vt:lpstr>
      <vt:lpstr>   Uvod</vt:lpstr>
      <vt:lpstr>Podela zvučnih talasa</vt:lpstr>
      <vt:lpstr>  Ultrazvuk </vt:lpstr>
      <vt:lpstr>  Istorijat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Primena ultrazvuka u kardiologiji 1969.godine</vt:lpstr>
      <vt:lpstr>PowerPoint Presentation</vt:lpstr>
      <vt:lpstr>Karakteristike ultrazvuka</vt:lpstr>
      <vt:lpstr>Brzina prostiranja talasa</vt:lpstr>
      <vt:lpstr>PowerPoint Presentation</vt:lpstr>
      <vt:lpstr>Talasna dužina</vt:lpstr>
      <vt:lpstr>Frekvencija</vt:lpstr>
      <vt:lpstr>Amplituda</vt:lpstr>
      <vt:lpstr>Princip rada ultrazvučnih aparata</vt:lpstr>
      <vt:lpstr>PowerPoint Presentation</vt:lpstr>
      <vt:lpstr>PowerPoint Presentation</vt:lpstr>
      <vt:lpstr>PowerPoint Presentation</vt:lpstr>
      <vt:lpstr>PowerPoint Presentation</vt:lpstr>
      <vt:lpstr>PowerPoint Presentation</vt:lpstr>
      <vt:lpstr>Piezoelektrični efekat</vt:lpstr>
      <vt:lpstr>PowerPoint Presentation</vt:lpstr>
      <vt:lpstr>PowerPoint Presentation</vt:lpstr>
      <vt:lpstr>PowerPoint Presentation</vt:lpstr>
      <vt:lpstr>PowerPoint Presentation</vt:lpstr>
      <vt:lpstr>Primena i delovanje ultrazvuka </vt:lpstr>
      <vt:lpstr>PowerPoint Presentation</vt:lpstr>
      <vt:lpstr>        Ultrazvučna dijagnostika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MEHANIČKE SONDE</vt:lpstr>
      <vt:lpstr>PowerPoint Presentation</vt:lpstr>
      <vt:lpstr>PowerPoint Presentation</vt:lpstr>
      <vt:lpstr>ELEKTRONSKE SONDE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 mod (Amplitude mode) ultrazvučnih merenja </vt:lpstr>
      <vt:lpstr>PowerPoint Presentation</vt:lpstr>
      <vt:lpstr>PowerPoint Presentation</vt:lpstr>
      <vt:lpstr>PowerPoint Presentation</vt:lpstr>
      <vt:lpstr>PowerPoint Presentation</vt:lpstr>
      <vt:lpstr>B mod (Brightness mode)</vt:lpstr>
      <vt:lpstr>PowerPoint Presentation</vt:lpstr>
      <vt:lpstr>PowerPoint Presentation</vt:lpstr>
      <vt:lpstr>PowerPoint Presentation</vt:lpstr>
      <vt:lpstr>Vrste B mod skenera</vt:lpstr>
      <vt:lpstr>     M mod (Motion mode)</vt:lpstr>
      <vt:lpstr>PowerPoint Presentation</vt:lpstr>
      <vt:lpstr>PowerPoint Presentation</vt:lpstr>
      <vt:lpstr>C mod (Constant-depth Mode)</vt:lpstr>
      <vt:lpstr>PowerPoint Presentation</vt:lpstr>
      <vt:lpstr>         Doplerov efekat </vt:lpstr>
      <vt:lpstr>PowerPoint Presentation</vt:lpstr>
      <vt:lpstr>PowerPoint Presentation</vt:lpstr>
      <vt:lpstr>Pulsni dopler</vt:lpstr>
      <vt:lpstr>PowerPoint Presentation</vt:lpstr>
      <vt:lpstr>Kontinualni dopler</vt:lpstr>
      <vt:lpstr>PowerPoint Presentation</vt:lpstr>
      <vt:lpstr>PowerPoint Presentation</vt:lpstr>
      <vt:lpstr>PowerPoint Presentation</vt:lpstr>
      <vt:lpstr>Kolor dopler</vt:lpstr>
      <vt:lpstr>PowerPoint Presentation</vt:lpstr>
      <vt:lpstr>PowerPoint Presentation</vt:lpstr>
      <vt:lpstr>PowerPoint Presentation</vt:lpstr>
      <vt:lpstr>PowerPoint Presentation</vt:lpstr>
      <vt:lpstr>Power dopler</vt:lpstr>
      <vt:lpstr>PowerPoint Presentation</vt:lpstr>
      <vt:lpstr>PowerPoint Presentation</vt:lpstr>
      <vt:lpstr>PowerPoint Presentation</vt:lpstr>
      <vt:lpstr>PowerPoint Presentation</vt:lpstr>
      <vt:lpstr>3D ultrazvuk</vt:lpstr>
      <vt:lpstr>PowerPoint Presentation</vt:lpstr>
      <vt:lpstr>PowerPoint Presentation</vt:lpstr>
      <vt:lpstr>PowerPoint Presentation</vt:lpstr>
      <vt:lpstr>4D ultrazvuk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Ehokardiografija</vt:lpstr>
      <vt:lpstr>PowerPoint Presentation</vt:lpstr>
      <vt:lpstr>Terapijski ultrazvuk</vt:lpstr>
      <vt:lpstr>PowerPoint Presentation</vt:lpstr>
      <vt:lpstr>PowerPoint Presentation</vt:lpstr>
      <vt:lpstr>PowerPoint Presentation</vt:lpstr>
      <vt:lpstr>PowerPoint Presentation</vt:lpstr>
      <vt:lpstr>Cilj primene ultrazvučnog sistema u medicini</vt:lpstr>
      <vt:lpstr>Opšte napomene  </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PRIMENA ULTRAZVUKA            U MEDICINI</dc:title>
  <dc:creator>Windows User</dc:creator>
  <cp:lastModifiedBy>Milica Eminovic</cp:lastModifiedBy>
  <cp:revision>90</cp:revision>
  <dcterms:created xsi:type="dcterms:W3CDTF">2020-03-04T16:11:39Z</dcterms:created>
  <dcterms:modified xsi:type="dcterms:W3CDTF">2020-03-09T11:35:36Z</dcterms:modified>
</cp:coreProperties>
</file>